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3" r:id="rId2"/>
    <p:sldMasterId id="2147483656" r:id="rId3"/>
  </p:sldMasterIdLst>
  <p:notesMasterIdLst>
    <p:notesMasterId r:id="rId57"/>
  </p:notesMasterIdLst>
  <p:sldIdLst>
    <p:sldId id="259" r:id="rId4"/>
    <p:sldId id="261" r:id="rId5"/>
    <p:sldId id="260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1" r:id="rId44"/>
    <p:sldId id="300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262" r:id="rId56"/>
  </p:sldIdLst>
  <p:sldSz cx="9144000" cy="6858000" type="screen4x3"/>
  <p:notesSz cx="6858000" cy="9144000"/>
  <p:defaultTextStyle>
    <a:defPPr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7">
          <p15:clr>
            <a:srgbClr val="A4A3A4"/>
          </p15:clr>
        </p15:guide>
        <p15:guide id="2" pos="2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842"/>
    <a:srgbClr val="0093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Objects="1">
      <p:cViewPr varScale="1">
        <p:scale>
          <a:sx n="69" d="100"/>
          <a:sy n="69" d="100"/>
        </p:scale>
        <p:origin x="1416" y="72"/>
      </p:cViewPr>
      <p:guideLst>
        <p:guide orient="horz" pos="1207"/>
        <p:guide pos="20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592CE4-7FB4-4658-9A30-CCD4AE7B95A9}" type="datetimeFigureOut">
              <a:rPr lang="pt-BR" smtClean="0"/>
              <a:pPr/>
              <a:t>06/02/2017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025483-E7DD-4FC5-802F-DE3B3CA723C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0104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500042"/>
            <a:ext cx="8228707" cy="571504"/>
          </a:xfrm>
          <a:prstGeom prst="rect">
            <a:avLst/>
          </a:prstGeom>
        </p:spPr>
        <p:txBody>
          <a:bodyPr vert="horz" lIns="64291" tIns="32146" rIns="64291" bIns="32146" anchor="ctr"/>
          <a:lstStyle>
            <a:lvl1pPr algn="l">
              <a:defRPr sz="3200" b="1">
                <a:solidFill>
                  <a:srgbClr val="00584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647" y="1600647"/>
            <a:ext cx="4060775" cy="4525119"/>
          </a:xfrm>
          <a:prstGeom prst="rect">
            <a:avLst/>
          </a:prstGeom>
        </p:spPr>
        <p:txBody>
          <a:bodyPr vert="horz" lIns="64291" tIns="32146" rIns="64291" bIns="32146"/>
          <a:lstStyle>
            <a:lvl1pPr>
              <a:defRPr sz="2000">
                <a:latin typeface="Arial" pitchFamily="34" charset="0"/>
                <a:cs typeface="Arial" pitchFamily="34" charset="0"/>
              </a:defRPr>
            </a:lvl1pPr>
            <a:lvl2pPr>
              <a:defRPr sz="1700">
                <a:latin typeface="Arial" pitchFamily="34" charset="0"/>
                <a:cs typeface="Arial" pitchFamily="34" charset="0"/>
              </a:defRPr>
            </a:lvl2pPr>
            <a:lvl3pPr>
              <a:defRPr sz="1400">
                <a:latin typeface="Arial" pitchFamily="34" charset="0"/>
                <a:cs typeface="Arial" pitchFamily="34" charset="0"/>
              </a:defRPr>
            </a:lvl3pPr>
            <a:lvl4pPr>
              <a:defRPr sz="1300">
                <a:latin typeface="Arial" pitchFamily="34" charset="0"/>
                <a:cs typeface="Arial" pitchFamily="34" charset="0"/>
              </a:defRPr>
            </a:lvl4pPr>
            <a:lvl5pPr>
              <a:defRPr sz="1300">
                <a:latin typeface="Arial" pitchFamily="34" charset="0"/>
                <a:cs typeface="Arial" pitchFamily="34" charset="0"/>
              </a:defRPr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9" y="1600647"/>
            <a:ext cx="4060775" cy="4525119"/>
          </a:xfrm>
          <a:prstGeom prst="rect">
            <a:avLst/>
          </a:prstGeom>
        </p:spPr>
        <p:txBody>
          <a:bodyPr vert="horz" lIns="64291" tIns="32146" rIns="64291" bIns="32146"/>
          <a:lstStyle>
            <a:lvl1pPr>
              <a:defRPr sz="2000">
                <a:latin typeface="Arial" pitchFamily="34" charset="0"/>
                <a:cs typeface="Arial" pitchFamily="34" charset="0"/>
              </a:defRPr>
            </a:lvl1pPr>
            <a:lvl2pPr>
              <a:defRPr sz="1700">
                <a:latin typeface="Arial" pitchFamily="34" charset="0"/>
                <a:cs typeface="Arial" pitchFamily="34" charset="0"/>
              </a:defRPr>
            </a:lvl2pPr>
            <a:lvl3pPr>
              <a:defRPr sz="1400">
                <a:latin typeface="Arial" pitchFamily="34" charset="0"/>
                <a:cs typeface="Arial" pitchFamily="34" charset="0"/>
              </a:defRPr>
            </a:lvl3pPr>
            <a:lvl4pPr>
              <a:defRPr sz="1300">
                <a:latin typeface="Arial" pitchFamily="34" charset="0"/>
                <a:cs typeface="Arial" pitchFamily="34" charset="0"/>
              </a:defRPr>
            </a:lvl4pPr>
            <a:lvl5pPr>
              <a:defRPr sz="1300">
                <a:latin typeface="Arial" pitchFamily="34" charset="0"/>
                <a:cs typeface="Arial" pitchFamily="34" charset="0"/>
              </a:defRPr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428604"/>
            <a:ext cx="8229600" cy="989034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rgbClr val="00584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500042"/>
            <a:ext cx="8229600" cy="917596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rgbClr val="00584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0"/>
          </p:nvPr>
        </p:nvSpPr>
        <p:spPr>
          <a:xfrm>
            <a:off x="457200" y="1916113"/>
            <a:ext cx="8229600" cy="4227512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916113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584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1000" y="3952868"/>
            <a:ext cx="3643338" cy="1000132"/>
          </a:xfrm>
          <a:prstGeom prst="rect">
            <a:avLst/>
          </a:prstGeom>
        </p:spPr>
        <p:txBody>
          <a:bodyPr anchor="ctr"/>
          <a:lstStyle>
            <a:lvl1pPr>
              <a:defRPr sz="20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Revisão</a:t>
            </a:r>
            <a:endParaRPr lang="pt-B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Entrada</a:t>
            </a:r>
            <a:r>
              <a:rPr lang="en-US" dirty="0"/>
              <a:t> / </a:t>
            </a:r>
            <a:r>
              <a:rPr lang="en-US" dirty="0" err="1"/>
              <a:t>Saída</a:t>
            </a:r>
            <a:r>
              <a:rPr lang="en-US" dirty="0"/>
              <a:t> de dados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feita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meio</a:t>
            </a:r>
            <a:r>
              <a:rPr lang="en-US" dirty="0"/>
              <a:t> da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JOptionPane</a:t>
            </a:r>
            <a:endParaRPr lang="en-US" dirty="0"/>
          </a:p>
          <a:p>
            <a:pPr lvl="1"/>
            <a:r>
              <a:rPr lang="en-US" dirty="0" err="1"/>
              <a:t>JOptionPane.showMessageDialog</a:t>
            </a:r>
            <a:r>
              <a:rPr lang="en-US" dirty="0"/>
              <a:t>(null, “String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irá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exibida</a:t>
            </a:r>
            <a:r>
              <a:rPr lang="en-US" dirty="0"/>
              <a:t>”);</a:t>
            </a:r>
          </a:p>
          <a:p>
            <a:pPr lvl="1"/>
            <a:r>
              <a:rPr lang="en-US" dirty="0" err="1"/>
              <a:t>JOptionPane.showInputDialog</a:t>
            </a:r>
            <a:r>
              <a:rPr lang="en-US" dirty="0"/>
              <a:t>(“String do </a:t>
            </a:r>
            <a:r>
              <a:rPr lang="en-US" dirty="0" err="1"/>
              <a:t>texto</a:t>
            </a:r>
            <a:r>
              <a:rPr lang="en-US" dirty="0"/>
              <a:t> de </a:t>
            </a:r>
            <a:r>
              <a:rPr lang="en-US" dirty="0" err="1"/>
              <a:t>entrada</a:t>
            </a:r>
            <a:r>
              <a:rPr lang="en-US" dirty="0"/>
              <a:t>”);</a:t>
            </a:r>
          </a:p>
        </p:txBody>
      </p:sp>
    </p:spTree>
    <p:extLst>
      <p:ext uri="{BB962C8B-B14F-4D97-AF65-F5344CB8AC3E}">
        <p14:creationId xmlns:p14="http://schemas.microsoft.com/office/powerpoint/2010/main" val="2365297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Estrutura</a:t>
            </a:r>
            <a:r>
              <a:rPr lang="en-US" dirty="0"/>
              <a:t> </a:t>
            </a:r>
            <a:r>
              <a:rPr lang="en-US" dirty="0" err="1"/>
              <a:t>básica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public class </a:t>
            </a:r>
            <a:r>
              <a:rPr lang="en-US" b="1" dirty="0" err="1" smtClean="0"/>
              <a:t>NomePrograma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solidFill>
                  <a:srgbClr val="0000FF"/>
                </a:solidFill>
              </a:rPr>
              <a:t>public static void </a:t>
            </a:r>
            <a:r>
              <a:rPr lang="en-US" b="1" dirty="0" smtClean="0"/>
              <a:t>main</a:t>
            </a:r>
            <a:r>
              <a:rPr lang="en-US" dirty="0" smtClean="0"/>
              <a:t>(String </a:t>
            </a:r>
            <a:r>
              <a:rPr lang="en-US" dirty="0" err="1" smtClean="0"/>
              <a:t>args</a:t>
            </a:r>
            <a:r>
              <a:rPr lang="en-US" dirty="0" smtClean="0"/>
              <a:t>[]) {</a:t>
            </a:r>
          </a:p>
          <a:p>
            <a:pPr marL="0" indent="0">
              <a:buNone/>
            </a:pPr>
            <a:r>
              <a:rPr lang="en-US" dirty="0" smtClean="0"/>
              <a:t>		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//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lógica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aqui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dentro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79964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Operadores</a:t>
            </a:r>
            <a:r>
              <a:rPr lang="en-US" dirty="0" smtClean="0"/>
              <a:t> </a:t>
            </a:r>
            <a:r>
              <a:rPr lang="en-US" dirty="0" err="1" smtClean="0"/>
              <a:t>lógicos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556792"/>
            <a:ext cx="8229600" cy="4227512"/>
          </a:xfrm>
        </p:spPr>
        <p:txBody>
          <a:bodyPr/>
          <a:lstStyle/>
          <a:p>
            <a:pPr marL="411480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n-US" b="1" dirty="0"/>
              <a:t>E  </a:t>
            </a:r>
            <a:r>
              <a:rPr lang="en-US" b="1" dirty="0">
                <a:solidFill>
                  <a:schemeClr val="accent1"/>
                </a:solidFill>
              </a:rPr>
              <a:t>(&amp;&amp;)</a:t>
            </a:r>
          </a:p>
          <a:p>
            <a:pPr marL="740664" lvl="1"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dirty="0"/>
              <a:t>   Se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expressões</a:t>
            </a:r>
            <a:r>
              <a:rPr lang="en-US" dirty="0"/>
              <a:t> </a:t>
            </a:r>
            <a:r>
              <a:rPr lang="en-US" dirty="0" err="1"/>
              <a:t>condicionais</a:t>
            </a:r>
            <a:r>
              <a:rPr lang="en-US" dirty="0"/>
              <a:t> </a:t>
            </a:r>
            <a:r>
              <a:rPr lang="en-US" dirty="0" err="1"/>
              <a:t>forem</a:t>
            </a:r>
            <a:r>
              <a:rPr lang="en-US" dirty="0"/>
              <a:t> </a:t>
            </a:r>
            <a:r>
              <a:rPr lang="en-US" dirty="0" err="1"/>
              <a:t>verdadeiras</a:t>
            </a:r>
            <a:r>
              <a:rPr lang="en-US" dirty="0"/>
              <a:t>, o </a:t>
            </a:r>
            <a:r>
              <a:rPr lang="en-US" dirty="0" err="1"/>
              <a:t>resultado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verdadeiro</a:t>
            </a:r>
            <a:endParaRPr lang="en-US" dirty="0"/>
          </a:p>
          <a:p>
            <a:pPr marL="411480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n-US" b="1" dirty="0"/>
              <a:t>OU </a:t>
            </a:r>
            <a:r>
              <a:rPr lang="en-US" b="1" dirty="0">
                <a:solidFill>
                  <a:schemeClr val="accent1"/>
                </a:solidFill>
              </a:rPr>
              <a:t>( || )</a:t>
            </a:r>
          </a:p>
          <a:p>
            <a:pPr marL="740664" lvl="1"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dirty="0">
                <a:solidFill>
                  <a:srgbClr val="0066FF"/>
                </a:solidFill>
              </a:rPr>
              <a:t>   </a:t>
            </a:r>
            <a:r>
              <a:rPr lang="en-US" dirty="0"/>
              <a:t>Se </a:t>
            </a:r>
            <a:r>
              <a:rPr lang="en-US" dirty="0" err="1"/>
              <a:t>qualquer</a:t>
            </a:r>
            <a:r>
              <a:rPr lang="en-US" dirty="0"/>
              <a:t> </a:t>
            </a:r>
            <a:r>
              <a:rPr lang="en-US" dirty="0" err="1"/>
              <a:t>expressão</a:t>
            </a:r>
            <a:r>
              <a:rPr lang="en-US" dirty="0"/>
              <a:t> </a:t>
            </a:r>
            <a:r>
              <a:rPr lang="en-US" dirty="0" err="1"/>
              <a:t>condicional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verdadeira</a:t>
            </a:r>
            <a:r>
              <a:rPr lang="en-US" dirty="0"/>
              <a:t>, o </a:t>
            </a:r>
            <a:r>
              <a:rPr lang="en-US" dirty="0" err="1"/>
              <a:t>resultado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verdadeiro</a:t>
            </a:r>
            <a:endParaRPr lang="en-US" dirty="0"/>
          </a:p>
          <a:p>
            <a:pPr marL="411480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n-US" b="1" dirty="0"/>
              <a:t>NÃO</a:t>
            </a:r>
            <a:r>
              <a:rPr lang="en-US" dirty="0"/>
              <a:t>  </a:t>
            </a:r>
            <a:r>
              <a:rPr lang="en-US" b="1" dirty="0">
                <a:solidFill>
                  <a:schemeClr val="accent1"/>
                </a:solidFill>
              </a:rPr>
              <a:t>( ! )</a:t>
            </a:r>
          </a:p>
          <a:p>
            <a:pPr marL="740664" lvl="1"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dirty="0">
                <a:solidFill>
                  <a:srgbClr val="0066FF"/>
                </a:solidFill>
              </a:rPr>
              <a:t>  </a:t>
            </a:r>
            <a:r>
              <a:rPr lang="en-US" dirty="0"/>
              <a:t>Se a </a:t>
            </a:r>
            <a:r>
              <a:rPr lang="en-US" dirty="0" err="1"/>
              <a:t>expressão</a:t>
            </a:r>
            <a:r>
              <a:rPr lang="en-US" dirty="0"/>
              <a:t> </a:t>
            </a:r>
            <a:r>
              <a:rPr lang="en-US" dirty="0" err="1"/>
              <a:t>condicional</a:t>
            </a:r>
            <a:r>
              <a:rPr lang="en-US" dirty="0"/>
              <a:t> for </a:t>
            </a:r>
            <a:r>
              <a:rPr lang="en-US" dirty="0" err="1"/>
              <a:t>falsa</a:t>
            </a:r>
            <a:r>
              <a:rPr lang="en-US" dirty="0"/>
              <a:t>, o </a:t>
            </a:r>
            <a:r>
              <a:rPr lang="en-US" dirty="0" err="1"/>
              <a:t>resultado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verdadeiro</a:t>
            </a:r>
            <a:r>
              <a:rPr lang="en-US" dirty="0"/>
              <a:t>.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contrário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falso</a:t>
            </a:r>
            <a:endParaRPr lang="en-US" dirty="0"/>
          </a:p>
          <a:p>
            <a:pPr marL="411480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n-US" dirty="0" err="1"/>
              <a:t>Tais</a:t>
            </a:r>
            <a:r>
              <a:rPr lang="en-US" dirty="0"/>
              <a:t> </a:t>
            </a:r>
            <a:r>
              <a:rPr lang="en-US" dirty="0" err="1"/>
              <a:t>operadores</a:t>
            </a:r>
            <a:r>
              <a:rPr lang="en-US" dirty="0"/>
              <a:t> </a:t>
            </a:r>
            <a:r>
              <a:rPr lang="en-US" dirty="0" err="1"/>
              <a:t>retornam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lógicos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true (</a:t>
            </a:r>
            <a:r>
              <a:rPr lang="en-US" b="1" dirty="0" err="1">
                <a:solidFill>
                  <a:srgbClr val="00B050"/>
                </a:solidFill>
              </a:rPr>
              <a:t>verdadeiro</a:t>
            </a:r>
            <a:r>
              <a:rPr lang="en-US" b="1" dirty="0">
                <a:solidFill>
                  <a:srgbClr val="00B050"/>
                </a:solidFill>
              </a:rPr>
              <a:t>)</a:t>
            </a:r>
            <a:r>
              <a:rPr lang="en-US" b="1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false (</a:t>
            </a:r>
            <a:r>
              <a:rPr lang="en-US" b="1" dirty="0" err="1">
                <a:solidFill>
                  <a:srgbClr val="FF0000"/>
                </a:solidFill>
              </a:rPr>
              <a:t>falso</a:t>
            </a:r>
            <a:r>
              <a:rPr lang="en-US" b="1" dirty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714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Operadores</a:t>
            </a:r>
            <a:r>
              <a:rPr lang="en-US" dirty="0"/>
              <a:t> </a:t>
            </a:r>
            <a:r>
              <a:rPr lang="en-US" dirty="0" err="1"/>
              <a:t>Lógicos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409598"/>
            <a:ext cx="8229600" cy="5259761"/>
          </a:xfrm>
        </p:spPr>
        <p:txBody>
          <a:bodyPr/>
          <a:lstStyle/>
          <a:p>
            <a:r>
              <a:rPr lang="en-US" sz="3000" dirty="0" err="1"/>
              <a:t>Tabela-verdade</a:t>
            </a:r>
            <a:r>
              <a:rPr lang="en-US" sz="3000" dirty="0"/>
              <a:t> </a:t>
            </a:r>
            <a:r>
              <a:rPr lang="en-US" sz="3000" dirty="0" err="1"/>
              <a:t>para</a:t>
            </a:r>
            <a:r>
              <a:rPr lang="en-US" sz="3000" dirty="0"/>
              <a:t> </a:t>
            </a:r>
            <a:r>
              <a:rPr lang="en-US" sz="3000" dirty="0" err="1"/>
              <a:t>os</a:t>
            </a:r>
            <a:r>
              <a:rPr lang="en-US" sz="3000" dirty="0"/>
              <a:t> </a:t>
            </a:r>
            <a:r>
              <a:rPr lang="en-US" sz="3000" dirty="0" err="1"/>
              <a:t>operadores</a:t>
            </a:r>
            <a:r>
              <a:rPr lang="en-US" sz="3000" dirty="0"/>
              <a:t> </a:t>
            </a:r>
            <a:r>
              <a:rPr lang="en-US" sz="3000" b="1" dirty="0">
                <a:solidFill>
                  <a:srgbClr val="C00000"/>
                </a:solidFill>
              </a:rPr>
              <a:t>E</a:t>
            </a:r>
            <a:r>
              <a:rPr lang="en-US" sz="3000" dirty="0"/>
              <a:t> e </a:t>
            </a:r>
            <a:r>
              <a:rPr lang="en-US" sz="3000" b="1" dirty="0">
                <a:solidFill>
                  <a:srgbClr val="C00000"/>
                </a:solidFill>
              </a:rPr>
              <a:t>OU</a:t>
            </a:r>
          </a:p>
          <a:p>
            <a:endParaRPr lang="en-US" sz="3000" dirty="0" smtClean="0"/>
          </a:p>
          <a:p>
            <a:endParaRPr lang="en-US" sz="3000" dirty="0" smtClean="0"/>
          </a:p>
          <a:p>
            <a:endParaRPr lang="en-US" sz="3000" dirty="0"/>
          </a:p>
          <a:p>
            <a:pPr marL="0" indent="0">
              <a:buNone/>
            </a:pPr>
            <a:endParaRPr lang="en-US" sz="3000" dirty="0"/>
          </a:p>
          <a:p>
            <a:pPr>
              <a:spcAft>
                <a:spcPct val="20000"/>
              </a:spcAft>
              <a:buSzPct val="180000"/>
              <a:defRPr/>
            </a:pPr>
            <a:r>
              <a:rPr lang="en-US" sz="3000" dirty="0">
                <a:solidFill>
                  <a:srgbClr val="C00000"/>
                </a:solidFill>
                <a:latin typeface="Arial" charset="0"/>
              </a:rPr>
              <a:t>&amp;&amp; </a:t>
            </a:r>
            <a:r>
              <a:rPr lang="en-US" sz="3000" dirty="0">
                <a:latin typeface="Arial" charset="0"/>
              </a:rPr>
              <a:t> – </a:t>
            </a:r>
            <a:r>
              <a:rPr lang="en-US" sz="3000" dirty="0" err="1">
                <a:latin typeface="Arial" charset="0"/>
              </a:rPr>
              <a:t>somente</a:t>
            </a:r>
            <a:r>
              <a:rPr lang="en-US" sz="3000" dirty="0">
                <a:latin typeface="Arial" charset="0"/>
              </a:rPr>
              <a:t> </a:t>
            </a:r>
            <a:r>
              <a:rPr lang="en-US" sz="3000" dirty="0" err="1">
                <a:latin typeface="Arial" charset="0"/>
              </a:rPr>
              <a:t>resulta</a:t>
            </a:r>
            <a:r>
              <a:rPr lang="en-US" sz="3000" dirty="0">
                <a:latin typeface="Arial" charset="0"/>
              </a:rPr>
              <a:t> </a:t>
            </a:r>
            <a:r>
              <a:rPr lang="en-US" sz="3000" dirty="0" err="1">
                <a:latin typeface="Arial" charset="0"/>
              </a:rPr>
              <a:t>em</a:t>
            </a:r>
            <a:r>
              <a:rPr lang="en-US" sz="3000" dirty="0">
                <a:latin typeface="Arial" charset="0"/>
              </a:rPr>
              <a:t> VERDADEIRO </a:t>
            </a:r>
            <a:r>
              <a:rPr lang="en-US" sz="3000" dirty="0" err="1">
                <a:latin typeface="Arial" charset="0"/>
              </a:rPr>
              <a:t>quando</a:t>
            </a:r>
            <a:r>
              <a:rPr lang="en-US" sz="3000" dirty="0">
                <a:latin typeface="Arial" charset="0"/>
              </a:rPr>
              <a:t> </a:t>
            </a:r>
            <a:r>
              <a:rPr lang="en-US" sz="3000" u="sng" dirty="0" err="1">
                <a:latin typeface="Arial" charset="0"/>
              </a:rPr>
              <a:t>todas</a:t>
            </a:r>
            <a:r>
              <a:rPr lang="en-US" sz="3000" dirty="0">
                <a:latin typeface="Arial" charset="0"/>
              </a:rPr>
              <a:t> as </a:t>
            </a:r>
            <a:r>
              <a:rPr lang="en-US" sz="3000" dirty="0" err="1">
                <a:latin typeface="Arial" charset="0"/>
              </a:rPr>
              <a:t>sentenças</a:t>
            </a:r>
            <a:r>
              <a:rPr lang="en-US" sz="3000" dirty="0">
                <a:latin typeface="Arial" charset="0"/>
              </a:rPr>
              <a:t> </a:t>
            </a:r>
            <a:r>
              <a:rPr lang="en-US" sz="3000" dirty="0" err="1">
                <a:latin typeface="Arial" charset="0"/>
              </a:rPr>
              <a:t>avaliadas</a:t>
            </a:r>
            <a:r>
              <a:rPr lang="en-US" sz="3000" dirty="0">
                <a:latin typeface="Arial" charset="0"/>
              </a:rPr>
              <a:t> </a:t>
            </a:r>
            <a:r>
              <a:rPr lang="en-US" sz="3000" dirty="0" err="1">
                <a:latin typeface="Arial" charset="0"/>
              </a:rPr>
              <a:t>são</a:t>
            </a:r>
            <a:r>
              <a:rPr lang="en-US" sz="3000" dirty="0">
                <a:latin typeface="Arial" charset="0"/>
              </a:rPr>
              <a:t> </a:t>
            </a:r>
            <a:r>
              <a:rPr lang="en-US" sz="3000" u="sng" dirty="0" err="1">
                <a:latin typeface="Arial" charset="0"/>
              </a:rPr>
              <a:t>verdadeiras</a:t>
            </a:r>
            <a:endParaRPr lang="en-US" sz="3000" u="sng" dirty="0">
              <a:latin typeface="Arial" charset="0"/>
            </a:endParaRPr>
          </a:p>
          <a:p>
            <a:pPr>
              <a:spcAft>
                <a:spcPct val="20000"/>
              </a:spcAft>
              <a:buSzPct val="180000"/>
              <a:defRPr/>
            </a:pPr>
            <a:r>
              <a:rPr lang="en-US" sz="3000" dirty="0">
                <a:solidFill>
                  <a:srgbClr val="C00000"/>
                </a:solidFill>
                <a:latin typeface="Arial" charset="0"/>
              </a:rPr>
              <a:t>|| </a:t>
            </a:r>
            <a:r>
              <a:rPr lang="en-US" sz="3000" dirty="0">
                <a:latin typeface="Arial" charset="0"/>
              </a:rPr>
              <a:t>– </a:t>
            </a:r>
            <a:r>
              <a:rPr lang="en-US" sz="3000" dirty="0" err="1">
                <a:latin typeface="Arial" charset="0"/>
              </a:rPr>
              <a:t>somente</a:t>
            </a:r>
            <a:r>
              <a:rPr lang="en-US" sz="3000" dirty="0">
                <a:latin typeface="Arial" charset="0"/>
              </a:rPr>
              <a:t> </a:t>
            </a:r>
            <a:r>
              <a:rPr lang="en-US" sz="3000" dirty="0" err="1">
                <a:latin typeface="Arial" charset="0"/>
              </a:rPr>
              <a:t>resulta</a:t>
            </a:r>
            <a:r>
              <a:rPr lang="en-US" sz="3000" dirty="0">
                <a:latin typeface="Arial" charset="0"/>
              </a:rPr>
              <a:t> </a:t>
            </a:r>
            <a:r>
              <a:rPr lang="en-US" sz="3000" dirty="0" err="1">
                <a:latin typeface="Arial" charset="0"/>
              </a:rPr>
              <a:t>em</a:t>
            </a:r>
            <a:r>
              <a:rPr lang="en-US" sz="3000" dirty="0">
                <a:latin typeface="Arial" charset="0"/>
              </a:rPr>
              <a:t> FALSO </a:t>
            </a:r>
            <a:r>
              <a:rPr lang="en-US" sz="3000" dirty="0" err="1">
                <a:latin typeface="Arial" charset="0"/>
              </a:rPr>
              <a:t>quando</a:t>
            </a:r>
            <a:r>
              <a:rPr lang="en-US" sz="3000" dirty="0">
                <a:latin typeface="Arial" charset="0"/>
              </a:rPr>
              <a:t> </a:t>
            </a:r>
            <a:r>
              <a:rPr lang="en-US" sz="3000" u="sng" dirty="0" err="1">
                <a:latin typeface="Arial" charset="0"/>
              </a:rPr>
              <a:t>todas</a:t>
            </a:r>
            <a:r>
              <a:rPr lang="en-US" sz="3000" u="sng" dirty="0">
                <a:latin typeface="Arial" charset="0"/>
              </a:rPr>
              <a:t> </a:t>
            </a:r>
            <a:r>
              <a:rPr lang="en-US" sz="3000" dirty="0">
                <a:latin typeface="Arial" charset="0"/>
              </a:rPr>
              <a:t>as </a:t>
            </a:r>
            <a:r>
              <a:rPr lang="en-US" sz="3000" dirty="0" err="1">
                <a:latin typeface="Arial" charset="0"/>
              </a:rPr>
              <a:t>sentenças</a:t>
            </a:r>
            <a:r>
              <a:rPr lang="en-US" sz="3000" dirty="0">
                <a:latin typeface="Arial" charset="0"/>
              </a:rPr>
              <a:t> </a:t>
            </a:r>
            <a:r>
              <a:rPr lang="en-US" sz="3000" dirty="0" err="1">
                <a:latin typeface="Arial" charset="0"/>
              </a:rPr>
              <a:t>avaliadas</a:t>
            </a:r>
            <a:r>
              <a:rPr lang="en-US" sz="3000" dirty="0">
                <a:latin typeface="Arial" charset="0"/>
              </a:rPr>
              <a:t> </a:t>
            </a:r>
            <a:r>
              <a:rPr lang="en-US" sz="3000" dirty="0" err="1">
                <a:latin typeface="Arial" charset="0"/>
              </a:rPr>
              <a:t>são</a:t>
            </a:r>
            <a:r>
              <a:rPr lang="en-US" sz="3000" dirty="0">
                <a:latin typeface="Arial" charset="0"/>
              </a:rPr>
              <a:t> </a:t>
            </a:r>
            <a:r>
              <a:rPr lang="en-US" sz="3000" u="sng" dirty="0" err="1" smtClean="0">
                <a:latin typeface="Arial" charset="0"/>
              </a:rPr>
              <a:t>falsas</a:t>
            </a:r>
            <a:endParaRPr lang="en-US" sz="3000" u="sng" dirty="0">
              <a:latin typeface="Arial" charset="0"/>
            </a:endParaRPr>
          </a:p>
        </p:txBody>
      </p:sp>
      <p:graphicFrame>
        <p:nvGraphicFramePr>
          <p:cNvPr id="4" name="Group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958082"/>
              </p:ext>
            </p:extLst>
          </p:nvPr>
        </p:nvGraphicFramePr>
        <p:xfrm>
          <a:off x="1928813" y="2060848"/>
          <a:ext cx="5000661" cy="2044698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12498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1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98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98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94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180000"/>
                        <a:buFontTx/>
                        <a:buNone/>
                        <a:tabLst/>
                      </a:pPr>
                      <a:r>
                        <a:rPr kumimoji="0" lang="pt-BR" sz="20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A</a:t>
                      </a:r>
                      <a:endParaRPr kumimoji="0" lang="pt-BR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180000"/>
                        <a:buFontTx/>
                        <a:buNone/>
                        <a:tabLst/>
                      </a:pPr>
                      <a:r>
                        <a:rPr kumimoji="0" lang="pt-BR" sz="20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B</a:t>
                      </a:r>
                      <a:endParaRPr kumimoji="0" lang="pt-BR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180000"/>
                        <a:buFontTx/>
                        <a:buNone/>
                        <a:tabLst/>
                      </a:pPr>
                      <a:r>
                        <a:rPr kumimoji="0" lang="pt-BR" sz="2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A &amp;&amp; B</a:t>
                      </a:r>
                      <a:endParaRPr kumimoji="0" lang="pt-BR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180000"/>
                        <a:buFontTx/>
                        <a:buNone/>
                        <a:tabLst/>
                      </a:pPr>
                      <a:r>
                        <a:rPr kumimoji="0" lang="pt-BR" sz="2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</a:rPr>
                        <a:t>A |</a:t>
                      </a:r>
                      <a:r>
                        <a:rPr kumimoji="0" lang="pt-BR" sz="2000" b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</a:rPr>
                        <a:t>|</a:t>
                      </a:r>
                      <a:r>
                        <a:rPr kumimoji="0" lang="pt-BR" sz="2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</a:rPr>
                        <a:t> B</a:t>
                      </a:r>
                      <a:endParaRPr kumimoji="0" lang="pt-BR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1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180000"/>
                        <a:buFontTx/>
                        <a:buNone/>
                        <a:tabLst/>
                      </a:pPr>
                      <a:r>
                        <a:rPr kumimoji="0" lang="pt-BR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V</a:t>
                      </a:r>
                      <a:endParaRPr kumimoji="0" lang="pt-BR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180000"/>
                        <a:buFontTx/>
                        <a:buNone/>
                        <a:tabLst/>
                      </a:pPr>
                      <a:r>
                        <a:rPr kumimoji="0" lang="pt-BR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V</a:t>
                      </a:r>
                      <a:endParaRPr kumimoji="0" lang="pt-BR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180000"/>
                        <a:buFontTx/>
                        <a:buNone/>
                        <a:tabLst/>
                      </a:pPr>
                      <a:r>
                        <a:rPr kumimoji="0" lang="pt-BR" sz="2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V</a:t>
                      </a:r>
                      <a:endParaRPr kumimoji="0" lang="pt-BR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180000"/>
                        <a:buFontTx/>
                        <a:buNone/>
                        <a:tabLst/>
                      </a:pPr>
                      <a:r>
                        <a:rPr kumimoji="0" lang="pt-BR" sz="2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</a:rPr>
                        <a:t>V</a:t>
                      </a:r>
                      <a:endParaRPr kumimoji="0" lang="pt-BR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4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180000"/>
                        <a:buFontTx/>
                        <a:buNone/>
                        <a:tabLst/>
                      </a:pPr>
                      <a:r>
                        <a:rPr kumimoji="0" lang="pt-BR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V</a:t>
                      </a:r>
                      <a:endParaRPr kumimoji="0" lang="pt-BR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180000"/>
                        <a:buFontTx/>
                        <a:buNone/>
                        <a:tabLst/>
                      </a:pPr>
                      <a:r>
                        <a:rPr kumimoji="0" lang="pt-BR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F</a:t>
                      </a:r>
                      <a:endParaRPr kumimoji="0" lang="pt-BR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180000"/>
                        <a:buFontTx/>
                        <a:buNone/>
                        <a:tabLst/>
                      </a:pPr>
                      <a:r>
                        <a:rPr kumimoji="0" lang="pt-BR" sz="2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F</a:t>
                      </a:r>
                      <a:endParaRPr kumimoji="0" lang="pt-BR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180000"/>
                        <a:buFontTx/>
                        <a:buNone/>
                        <a:tabLst/>
                      </a:pPr>
                      <a:r>
                        <a:rPr kumimoji="0" lang="pt-BR" sz="2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</a:rPr>
                        <a:t>V</a:t>
                      </a:r>
                      <a:endParaRPr kumimoji="0" lang="pt-BR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81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180000"/>
                        <a:buFontTx/>
                        <a:buNone/>
                        <a:tabLst/>
                      </a:pPr>
                      <a:r>
                        <a:rPr kumimoji="0" lang="pt-BR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F</a:t>
                      </a:r>
                      <a:endParaRPr kumimoji="0" lang="pt-BR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180000"/>
                        <a:buFontTx/>
                        <a:buNone/>
                        <a:tabLst/>
                      </a:pPr>
                      <a:r>
                        <a:rPr kumimoji="0" lang="pt-BR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V</a:t>
                      </a:r>
                      <a:endParaRPr kumimoji="0" lang="pt-BR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180000"/>
                        <a:buFontTx/>
                        <a:buNone/>
                        <a:tabLst/>
                      </a:pPr>
                      <a:r>
                        <a:rPr kumimoji="0" lang="pt-BR" sz="2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F</a:t>
                      </a:r>
                      <a:endParaRPr kumimoji="0" lang="pt-BR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180000"/>
                        <a:buFontTx/>
                        <a:buNone/>
                        <a:tabLst/>
                      </a:pPr>
                      <a:r>
                        <a:rPr kumimoji="0" lang="pt-BR" sz="2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</a:rPr>
                        <a:t>V</a:t>
                      </a:r>
                      <a:endParaRPr kumimoji="0" lang="pt-BR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4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180000"/>
                        <a:buFontTx/>
                        <a:buNone/>
                        <a:tabLst/>
                      </a:pPr>
                      <a:r>
                        <a:rPr kumimoji="0" lang="pt-BR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F</a:t>
                      </a:r>
                      <a:endParaRPr kumimoji="0" lang="pt-BR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180000"/>
                        <a:buFontTx/>
                        <a:buNone/>
                        <a:tabLst/>
                      </a:pPr>
                      <a:r>
                        <a:rPr kumimoji="0" lang="pt-BR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F</a:t>
                      </a:r>
                      <a:endParaRPr kumimoji="0" lang="pt-BR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180000"/>
                        <a:buFontTx/>
                        <a:buNone/>
                        <a:tabLst/>
                      </a:pPr>
                      <a:r>
                        <a:rPr kumimoji="0" lang="pt-BR" sz="2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F</a:t>
                      </a:r>
                      <a:endParaRPr kumimoji="0" lang="pt-BR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180000"/>
                        <a:buFontTx/>
                        <a:buNone/>
                        <a:tabLst/>
                      </a:pPr>
                      <a:r>
                        <a:rPr kumimoji="0" lang="pt-BR" sz="2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</a:rPr>
                        <a:t>F</a:t>
                      </a:r>
                      <a:endParaRPr kumimoji="0" lang="pt-BR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4248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Operadores</a:t>
            </a:r>
            <a:r>
              <a:rPr lang="en-US" dirty="0"/>
              <a:t> </a:t>
            </a:r>
            <a:r>
              <a:rPr lang="en-US" dirty="0" err="1"/>
              <a:t>Lógicos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11480" fontAlgn="auto">
              <a:spcAft>
                <a:spcPts val="0"/>
              </a:spcAft>
              <a:defRPr/>
            </a:pPr>
            <a:r>
              <a:rPr lang="en-US" sz="3000" dirty="0"/>
              <a:t>O </a:t>
            </a:r>
            <a:r>
              <a:rPr lang="en-US" sz="3000" dirty="0" err="1"/>
              <a:t>operador</a:t>
            </a:r>
            <a:r>
              <a:rPr lang="en-US" sz="3000" dirty="0"/>
              <a:t> </a:t>
            </a:r>
            <a:r>
              <a:rPr lang="en-US" sz="3000" b="1" dirty="0">
                <a:solidFill>
                  <a:srgbClr val="C00000"/>
                </a:solidFill>
              </a:rPr>
              <a:t>! (NÃO)</a:t>
            </a:r>
            <a:r>
              <a:rPr lang="en-US" sz="3000" dirty="0"/>
              <a:t> </a:t>
            </a:r>
            <a:r>
              <a:rPr lang="en-US" sz="3000" dirty="0" err="1"/>
              <a:t>faz</a:t>
            </a:r>
            <a:r>
              <a:rPr lang="en-US" sz="3000" dirty="0"/>
              <a:t> a </a:t>
            </a:r>
            <a:r>
              <a:rPr lang="en-US" sz="3000" dirty="0" err="1"/>
              <a:t>negação</a:t>
            </a:r>
            <a:r>
              <a:rPr lang="en-US" sz="3000" dirty="0"/>
              <a:t> de </a:t>
            </a:r>
            <a:r>
              <a:rPr lang="en-US" sz="3000" dirty="0" err="1"/>
              <a:t>uma</a:t>
            </a:r>
            <a:r>
              <a:rPr lang="en-US" sz="3000" dirty="0"/>
              <a:t> </a:t>
            </a:r>
            <a:r>
              <a:rPr lang="en-US" sz="3000" dirty="0" err="1"/>
              <a:t>sentença</a:t>
            </a:r>
            <a:r>
              <a:rPr lang="en-US" sz="3000" dirty="0"/>
              <a:t>:</a:t>
            </a:r>
          </a:p>
          <a:p>
            <a:pPr marL="411480" fontAlgn="auto">
              <a:spcAft>
                <a:spcPts val="0"/>
              </a:spcAft>
              <a:defRPr/>
            </a:pPr>
            <a:endParaRPr lang="en-US" sz="3000" dirty="0"/>
          </a:p>
          <a:p>
            <a:pPr marL="68580" indent="0" fontAlgn="auto">
              <a:spcAft>
                <a:spcPts val="0"/>
              </a:spcAft>
              <a:buNone/>
              <a:defRPr/>
            </a:pPr>
            <a:endParaRPr lang="en-US" sz="3000" dirty="0"/>
          </a:p>
          <a:p>
            <a:pPr marL="411480" fontAlgn="auto">
              <a:spcAft>
                <a:spcPts val="0"/>
              </a:spcAft>
              <a:defRPr/>
            </a:pPr>
            <a:endParaRPr lang="en-US" sz="3000" dirty="0"/>
          </a:p>
          <a:p>
            <a:pPr marL="411480" fontAlgn="auto">
              <a:spcAft>
                <a:spcPts val="0"/>
              </a:spcAft>
              <a:defRPr/>
            </a:pPr>
            <a:endParaRPr lang="en-US" sz="3000" dirty="0"/>
          </a:p>
          <a:p>
            <a:pPr marL="411480" fontAlgn="auto">
              <a:spcAft>
                <a:spcPts val="0"/>
              </a:spcAft>
              <a:defRPr/>
            </a:pPr>
            <a:r>
              <a:rPr lang="en-US" sz="3000" b="1" dirty="0" err="1"/>
              <a:t>Precedência</a:t>
            </a:r>
            <a:r>
              <a:rPr lang="en-US" sz="3000" b="1" dirty="0"/>
              <a:t> dos </a:t>
            </a:r>
            <a:r>
              <a:rPr lang="en-US" sz="3000" b="1" dirty="0" err="1"/>
              <a:t>operadores</a:t>
            </a:r>
            <a:r>
              <a:rPr lang="en-US" sz="3000" b="1" dirty="0"/>
              <a:t>: </a:t>
            </a:r>
            <a:r>
              <a:rPr lang="en-US" sz="3000" b="1" dirty="0">
                <a:solidFill>
                  <a:srgbClr val="C00000"/>
                </a:solidFill>
              </a:rPr>
              <a:t>!</a:t>
            </a:r>
            <a:r>
              <a:rPr lang="en-US" sz="3000" b="1" dirty="0"/>
              <a:t>, </a:t>
            </a:r>
            <a:r>
              <a:rPr lang="en-US" sz="3000" b="1" dirty="0">
                <a:solidFill>
                  <a:srgbClr val="C00000"/>
                </a:solidFill>
              </a:rPr>
              <a:t>&amp;&amp;</a:t>
            </a:r>
            <a:r>
              <a:rPr lang="en-US" sz="3000" b="1" dirty="0"/>
              <a:t> </a:t>
            </a:r>
            <a:r>
              <a:rPr lang="en-US" sz="3000" b="1" dirty="0" err="1"/>
              <a:t>ou</a:t>
            </a:r>
            <a:r>
              <a:rPr lang="en-US" sz="3000" b="1" dirty="0"/>
              <a:t> </a:t>
            </a:r>
            <a:r>
              <a:rPr lang="en-US" sz="3000" b="1" dirty="0">
                <a:solidFill>
                  <a:srgbClr val="C00000"/>
                </a:solidFill>
              </a:rPr>
              <a:t>|</a:t>
            </a:r>
            <a:r>
              <a:rPr lang="en-US" sz="3000" b="1" dirty="0" smtClean="0">
                <a:solidFill>
                  <a:srgbClr val="C00000"/>
                </a:solidFill>
              </a:rPr>
              <a:t>|</a:t>
            </a:r>
            <a:endParaRPr lang="en-US" sz="3000" b="1" dirty="0">
              <a:solidFill>
                <a:srgbClr val="C00000"/>
              </a:solidFill>
            </a:endParaRPr>
          </a:p>
        </p:txBody>
      </p:sp>
      <p:graphicFrame>
        <p:nvGraphicFramePr>
          <p:cNvPr id="4" name="Group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2119112"/>
              </p:ext>
            </p:extLst>
          </p:nvPr>
        </p:nvGraphicFramePr>
        <p:xfrm>
          <a:off x="3347864" y="3248819"/>
          <a:ext cx="2084388" cy="1512888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180000"/>
                        <a:buFontTx/>
                        <a:buNone/>
                        <a:tabLst/>
                      </a:pPr>
                      <a:r>
                        <a:rPr kumimoji="0" lang="pt-BR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A</a:t>
                      </a:r>
                      <a:endParaRPr kumimoji="0" lang="pt-B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180000"/>
                        <a:buFontTx/>
                        <a:buNone/>
                        <a:tabLst/>
                      </a:pPr>
                      <a:r>
                        <a:rPr kumimoji="0" lang="pt-BR" sz="24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!A</a:t>
                      </a:r>
                      <a:endParaRPr kumimoji="0" lang="pt-B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180000"/>
                        <a:buFontTx/>
                        <a:buNone/>
                        <a:tabLst/>
                      </a:pPr>
                      <a:r>
                        <a:rPr kumimoji="0" lang="pt-BR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V</a:t>
                      </a:r>
                      <a:endParaRPr kumimoji="0" lang="pt-BR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180000"/>
                        <a:buFontTx/>
                        <a:buNone/>
                        <a:tabLst/>
                      </a:pPr>
                      <a:r>
                        <a:rPr kumimoji="0" lang="pt-BR" sz="24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F</a:t>
                      </a:r>
                      <a:endParaRPr kumimoji="0" lang="pt-BR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180000"/>
                        <a:buFontTx/>
                        <a:buNone/>
                        <a:tabLst/>
                      </a:pPr>
                      <a:r>
                        <a:rPr kumimoji="0" lang="pt-BR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F</a:t>
                      </a:r>
                      <a:endParaRPr kumimoji="0" lang="pt-BR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180000"/>
                        <a:buFontTx/>
                        <a:buNone/>
                        <a:tabLst/>
                      </a:pPr>
                      <a:r>
                        <a:rPr kumimoji="0" lang="pt-BR" sz="24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V</a:t>
                      </a:r>
                      <a:endParaRPr kumimoji="0" lang="pt-BR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241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Condicional</a:t>
            </a:r>
            <a:r>
              <a:rPr lang="en-US" dirty="0"/>
              <a:t>: if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916113"/>
            <a:ext cx="8579296" cy="4227512"/>
          </a:xfrm>
        </p:spPr>
        <p:txBody>
          <a:bodyPr/>
          <a:lstStyle/>
          <a:p>
            <a:r>
              <a:rPr lang="en-US" sz="2800" dirty="0"/>
              <a:t>if (&lt;</a:t>
            </a:r>
            <a:r>
              <a:rPr lang="en-US" sz="2800" dirty="0" err="1"/>
              <a:t>expressão</a:t>
            </a:r>
            <a:r>
              <a:rPr lang="en-US" sz="2800" dirty="0"/>
              <a:t> </a:t>
            </a:r>
            <a:r>
              <a:rPr lang="en-US" sz="2800" dirty="0" err="1"/>
              <a:t>lógica</a:t>
            </a:r>
            <a:r>
              <a:rPr lang="en-US" sz="2800" dirty="0"/>
              <a:t>&gt;</a:t>
            </a:r>
            <a:r>
              <a:rPr lang="en-US" sz="2800" dirty="0" smtClean="0"/>
              <a:t>) {    &lt;</a:t>
            </a:r>
            <a:r>
              <a:rPr lang="en-US" sz="2800" dirty="0" err="1" smtClean="0"/>
              <a:t>instruções</a:t>
            </a:r>
            <a:r>
              <a:rPr lang="en-US" sz="2800" dirty="0" smtClean="0"/>
              <a:t> </a:t>
            </a:r>
            <a:r>
              <a:rPr lang="en-US" sz="2800" dirty="0"/>
              <a:t>se </a:t>
            </a:r>
            <a:r>
              <a:rPr lang="en-US" sz="2800" dirty="0" err="1"/>
              <a:t>expressão</a:t>
            </a:r>
            <a:r>
              <a:rPr lang="en-US" sz="2800" dirty="0"/>
              <a:t> </a:t>
            </a:r>
            <a:r>
              <a:rPr lang="en-US" sz="2800" dirty="0" err="1"/>
              <a:t>verdadeira</a:t>
            </a:r>
            <a:r>
              <a:rPr lang="en-US" sz="2800" dirty="0"/>
              <a:t>&gt; } </a:t>
            </a:r>
          </a:p>
          <a:p>
            <a:r>
              <a:rPr lang="en-US" sz="2800" dirty="0"/>
              <a:t>if (&lt;</a:t>
            </a:r>
            <a:r>
              <a:rPr lang="en-US" sz="2800" dirty="0" err="1"/>
              <a:t>expressão</a:t>
            </a:r>
            <a:r>
              <a:rPr lang="en-US" sz="2800" dirty="0"/>
              <a:t> </a:t>
            </a:r>
            <a:r>
              <a:rPr lang="en-US" sz="2800" dirty="0" err="1"/>
              <a:t>lógica</a:t>
            </a:r>
            <a:r>
              <a:rPr lang="en-US" sz="2800" dirty="0"/>
              <a:t>&gt;)</a:t>
            </a:r>
            <a:r>
              <a:rPr lang="en-US" sz="2800" dirty="0" smtClean="0"/>
              <a:t> {    &lt;</a:t>
            </a:r>
            <a:r>
              <a:rPr lang="en-US" sz="2800" dirty="0" err="1" smtClean="0"/>
              <a:t>instruções</a:t>
            </a:r>
            <a:r>
              <a:rPr lang="en-US" sz="2800" dirty="0" smtClean="0"/>
              <a:t> </a:t>
            </a:r>
            <a:r>
              <a:rPr lang="en-US" sz="2800" dirty="0"/>
              <a:t>se </a:t>
            </a:r>
            <a:r>
              <a:rPr lang="en-US" sz="2800" dirty="0" err="1"/>
              <a:t>expressão</a:t>
            </a:r>
            <a:r>
              <a:rPr lang="en-US" sz="2800" dirty="0"/>
              <a:t> </a:t>
            </a:r>
            <a:r>
              <a:rPr lang="en-US" sz="2800" dirty="0" err="1"/>
              <a:t>verdadeira</a:t>
            </a:r>
            <a:r>
              <a:rPr lang="en-US" sz="2800" dirty="0"/>
              <a:t>&gt; } </a:t>
            </a:r>
            <a:r>
              <a:rPr lang="en-US" sz="2800" dirty="0" smtClean="0"/>
              <a:t>else {</a:t>
            </a:r>
            <a:r>
              <a:rPr lang="en-US" sz="2800" dirty="0"/>
              <a:t>    &lt;</a:t>
            </a:r>
            <a:r>
              <a:rPr lang="en-US" sz="2800" dirty="0" err="1"/>
              <a:t>instruções</a:t>
            </a:r>
            <a:r>
              <a:rPr lang="en-US" sz="2800" dirty="0"/>
              <a:t> se </a:t>
            </a:r>
            <a:r>
              <a:rPr lang="en-US" sz="2800" dirty="0" err="1"/>
              <a:t>expressão</a:t>
            </a:r>
            <a:r>
              <a:rPr lang="en-US" sz="2800" dirty="0"/>
              <a:t> </a:t>
            </a:r>
            <a:r>
              <a:rPr lang="en-US" sz="2800" dirty="0" err="1" smtClean="0"/>
              <a:t>falsa</a:t>
            </a:r>
            <a:r>
              <a:rPr lang="en-US" sz="2800" dirty="0" smtClean="0"/>
              <a:t>&gt;</a:t>
            </a:r>
            <a:r>
              <a:rPr lang="en-US" sz="2800" dirty="0"/>
              <a:t> } </a:t>
            </a:r>
          </a:p>
        </p:txBody>
      </p:sp>
    </p:spTree>
    <p:extLst>
      <p:ext uri="{BB962C8B-B14F-4D97-AF65-F5344CB8AC3E}">
        <p14:creationId xmlns:p14="http://schemas.microsoft.com/office/powerpoint/2010/main" val="31829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Exercício</a:t>
            </a:r>
            <a:r>
              <a:rPr lang="en-US" dirty="0"/>
              <a:t> </a:t>
            </a:r>
            <a:r>
              <a:rPr lang="en-US" dirty="0" err="1"/>
              <a:t>Condicional</a:t>
            </a:r>
            <a:r>
              <a:rPr lang="en-US" dirty="0"/>
              <a:t>: if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Faça</a:t>
            </a:r>
            <a:r>
              <a:rPr lang="en-US" dirty="0"/>
              <a:t> um </a:t>
            </a:r>
            <a:r>
              <a:rPr lang="en-US" dirty="0" err="1"/>
              <a:t>algoritmo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receba</a:t>
            </a:r>
            <a:r>
              <a:rPr lang="en-US" dirty="0"/>
              <a:t> o </a:t>
            </a:r>
            <a:r>
              <a:rPr lang="en-US" dirty="0" err="1"/>
              <a:t>nome</a:t>
            </a:r>
            <a:r>
              <a:rPr lang="en-US" dirty="0"/>
              <a:t> e a </a:t>
            </a:r>
            <a:r>
              <a:rPr lang="en-US" dirty="0" err="1"/>
              <a:t>idade</a:t>
            </a:r>
            <a:r>
              <a:rPr lang="en-US" dirty="0"/>
              <a:t> de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pessoas</a:t>
            </a:r>
            <a:r>
              <a:rPr lang="en-US" dirty="0"/>
              <a:t> 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seguida</a:t>
            </a:r>
            <a:r>
              <a:rPr lang="en-US" dirty="0"/>
              <a:t> </a:t>
            </a:r>
            <a:r>
              <a:rPr lang="en-US" dirty="0" err="1"/>
              <a:t>diga</a:t>
            </a:r>
            <a:r>
              <a:rPr lang="en-US" dirty="0"/>
              <a:t> </a:t>
            </a:r>
            <a:r>
              <a:rPr lang="en-US" dirty="0" err="1"/>
              <a:t>qual</a:t>
            </a:r>
            <a:r>
              <a:rPr lang="en-US" dirty="0"/>
              <a:t> </a:t>
            </a:r>
            <a:r>
              <a:rPr lang="en-US" dirty="0" err="1"/>
              <a:t>pessoa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velha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2713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64" y="0"/>
            <a:ext cx="8650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38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Comparação</a:t>
            </a:r>
            <a:r>
              <a:rPr lang="en-US" dirty="0"/>
              <a:t> entre Strings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Quando</a:t>
            </a:r>
            <a:r>
              <a:rPr lang="en-US" dirty="0"/>
              <a:t> se </a:t>
            </a:r>
            <a:r>
              <a:rPr lang="en-US" dirty="0" err="1"/>
              <a:t>compara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String com </a:t>
            </a:r>
            <a:r>
              <a:rPr lang="en-US" dirty="0" err="1"/>
              <a:t>outra</a:t>
            </a:r>
            <a:r>
              <a:rPr lang="en-US" dirty="0"/>
              <a:t>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-se </a:t>
            </a:r>
            <a:r>
              <a:rPr lang="en-US" dirty="0" err="1"/>
              <a:t>utilizar</a:t>
            </a:r>
            <a:r>
              <a:rPr lang="en-US" dirty="0"/>
              <a:t> o </a:t>
            </a:r>
            <a:r>
              <a:rPr lang="en-US" dirty="0" err="1" smtClean="0"/>
              <a:t>comparador</a:t>
            </a:r>
            <a:r>
              <a:rPr lang="en-US" dirty="0"/>
              <a:t> </a:t>
            </a:r>
            <a:r>
              <a:rPr lang="en-US" b="1" dirty="0" smtClean="0"/>
              <a:t>==</a:t>
            </a:r>
            <a:r>
              <a:rPr lang="en-US" dirty="0" smtClean="0"/>
              <a:t> </a:t>
            </a:r>
            <a:r>
              <a:rPr lang="en-US" dirty="0" err="1" smtClean="0"/>
              <a:t>igual</a:t>
            </a:r>
            <a:endParaRPr lang="en-US" baseline="30000" dirty="0"/>
          </a:p>
          <a:p>
            <a:r>
              <a:rPr lang="en-US" dirty="0" err="1"/>
              <a:t>Deve</a:t>
            </a:r>
            <a:r>
              <a:rPr lang="en-US" dirty="0"/>
              <a:t>-se </a:t>
            </a:r>
            <a:r>
              <a:rPr lang="en-US" dirty="0" err="1"/>
              <a:t>utilizar</a:t>
            </a:r>
            <a:r>
              <a:rPr lang="en-US" dirty="0"/>
              <a:t> o </a:t>
            </a:r>
            <a:r>
              <a:rPr lang="en-US" dirty="0" err="1"/>
              <a:t>método</a:t>
            </a:r>
            <a:r>
              <a:rPr lang="en-US" dirty="0"/>
              <a:t> equals(&lt;</a:t>
            </a:r>
            <a:r>
              <a:rPr lang="en-US" dirty="0" err="1"/>
              <a:t>texto</a:t>
            </a:r>
            <a:r>
              <a:rPr lang="en-US" dirty="0"/>
              <a:t>&gt;). </a:t>
            </a:r>
            <a:r>
              <a:rPr lang="en-US" dirty="0" err="1"/>
              <a:t>Exemplo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if (</a:t>
            </a:r>
            <a:r>
              <a:rPr lang="en-US" dirty="0" err="1"/>
              <a:t>palavra</a:t>
            </a:r>
            <a:r>
              <a:rPr lang="en-US" dirty="0"/>
              <a:t> == “</a:t>
            </a:r>
            <a:r>
              <a:rPr lang="en-US" dirty="0" err="1"/>
              <a:t>Olá</a:t>
            </a:r>
            <a:r>
              <a:rPr lang="en-US" dirty="0"/>
              <a:t>”</a:t>
            </a:r>
            <a:r>
              <a:rPr lang="en-US" dirty="0" smtClean="0"/>
              <a:t>) </a:t>
            </a:r>
            <a:r>
              <a:rPr lang="en-US" dirty="0" smtClean="0">
                <a:sym typeface="Wingdings"/>
              </a:rPr>
              <a:t> </a:t>
            </a:r>
            <a:r>
              <a:rPr lang="en-US" dirty="0" err="1" smtClean="0">
                <a:solidFill>
                  <a:srgbClr val="FF0000"/>
                </a:solidFill>
                <a:sym typeface="Wingdings"/>
              </a:rPr>
              <a:t>Errado</a:t>
            </a:r>
            <a:endParaRPr lang="en-US" dirty="0" smtClean="0">
              <a:solidFill>
                <a:srgbClr val="FF0000"/>
              </a:solidFill>
              <a:sym typeface="Wingdings"/>
            </a:endParaRPr>
          </a:p>
          <a:p>
            <a:pPr lvl="1"/>
            <a:endParaRPr lang="en-US" baseline="30000" dirty="0"/>
          </a:p>
          <a:p>
            <a:pPr lvl="1"/>
            <a:r>
              <a:rPr lang="en-US" dirty="0"/>
              <a:t>if (</a:t>
            </a:r>
            <a:r>
              <a:rPr lang="en-US" dirty="0" err="1"/>
              <a:t>palavra.equals</a:t>
            </a:r>
            <a:r>
              <a:rPr lang="en-US" dirty="0"/>
              <a:t>(“</a:t>
            </a:r>
            <a:r>
              <a:rPr lang="en-US" dirty="0" err="1"/>
              <a:t>Olá</a:t>
            </a:r>
            <a:r>
              <a:rPr lang="en-US" dirty="0" smtClean="0"/>
              <a:t>”)) </a:t>
            </a:r>
            <a:r>
              <a:rPr lang="en-US" dirty="0" smtClean="0">
                <a:sym typeface="Wingdings"/>
              </a:rPr>
              <a:t> </a:t>
            </a:r>
            <a:r>
              <a:rPr lang="en-US" dirty="0" err="1" smtClean="0">
                <a:solidFill>
                  <a:srgbClr val="008000"/>
                </a:solidFill>
                <a:sym typeface="Wingdings"/>
              </a:rPr>
              <a:t>Correto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636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Repetição</a:t>
            </a:r>
            <a:r>
              <a:rPr lang="en-US" dirty="0"/>
              <a:t>: while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while (&lt;</a:t>
            </a:r>
            <a:r>
              <a:rPr lang="en-US" sz="2800" dirty="0" err="1"/>
              <a:t>expressão</a:t>
            </a:r>
            <a:r>
              <a:rPr lang="en-US" sz="2800" dirty="0"/>
              <a:t> </a:t>
            </a:r>
            <a:r>
              <a:rPr lang="en-US" sz="2800" dirty="0" err="1"/>
              <a:t>lógica</a:t>
            </a:r>
            <a:r>
              <a:rPr lang="en-US" sz="2800" dirty="0"/>
              <a:t>&gt;) {    </a:t>
            </a:r>
            <a:r>
              <a:rPr lang="en-US" sz="2800" dirty="0" smtClean="0"/>
              <a:t>&lt;</a:t>
            </a:r>
            <a:r>
              <a:rPr lang="en-US" sz="2800" dirty="0" err="1" smtClean="0"/>
              <a:t>instruções</a:t>
            </a:r>
            <a:r>
              <a:rPr lang="en-US" sz="2800" dirty="0" smtClean="0"/>
              <a:t> </a:t>
            </a:r>
            <a:r>
              <a:rPr lang="en-US" sz="2800" dirty="0" err="1"/>
              <a:t>enquanto</a:t>
            </a:r>
            <a:r>
              <a:rPr lang="en-US" sz="2800" dirty="0"/>
              <a:t> </a:t>
            </a:r>
            <a:r>
              <a:rPr lang="en-US" sz="2800" dirty="0" err="1"/>
              <a:t>expressão</a:t>
            </a:r>
            <a:r>
              <a:rPr lang="en-US" sz="2800" dirty="0"/>
              <a:t> </a:t>
            </a:r>
            <a:r>
              <a:rPr lang="en-US" sz="2800" dirty="0" err="1"/>
              <a:t>verdadeira</a:t>
            </a:r>
            <a:r>
              <a:rPr lang="en-US" sz="2800" dirty="0"/>
              <a:t>&gt; } </a:t>
            </a:r>
          </a:p>
          <a:p>
            <a:r>
              <a:rPr lang="en-US" sz="2800" dirty="0" err="1"/>
              <a:t>Usado</a:t>
            </a:r>
            <a:r>
              <a:rPr lang="en-US" sz="2800" dirty="0"/>
              <a:t> </a:t>
            </a:r>
            <a:r>
              <a:rPr lang="en-US" sz="2800" dirty="0" err="1" smtClean="0"/>
              <a:t>preferencialmente</a:t>
            </a:r>
            <a:r>
              <a:rPr lang="en-US" sz="2800" dirty="0" smtClean="0"/>
              <a:t> </a:t>
            </a:r>
            <a:r>
              <a:rPr lang="en-US" sz="2800" dirty="0" err="1" smtClean="0"/>
              <a:t>quando</a:t>
            </a:r>
            <a:r>
              <a:rPr lang="en-US" sz="2800" dirty="0" smtClean="0"/>
              <a:t> </a:t>
            </a:r>
            <a:r>
              <a:rPr lang="en-US" sz="2800" dirty="0" err="1"/>
              <a:t>não</a:t>
            </a:r>
            <a:r>
              <a:rPr lang="en-US" sz="2800" dirty="0"/>
              <a:t> </a:t>
            </a:r>
            <a:r>
              <a:rPr lang="en-US" sz="2800" dirty="0" err="1"/>
              <a:t>conhecemos</a:t>
            </a:r>
            <a:r>
              <a:rPr lang="en-US" sz="2800" dirty="0"/>
              <a:t> o </a:t>
            </a:r>
            <a:r>
              <a:rPr lang="en-US" sz="2800" dirty="0" err="1"/>
              <a:t>número</a:t>
            </a:r>
            <a:r>
              <a:rPr lang="en-US" sz="2800" dirty="0"/>
              <a:t> de </a:t>
            </a:r>
            <a:r>
              <a:rPr lang="en-US" sz="2800" dirty="0" err="1"/>
              <a:t>instruções</a:t>
            </a:r>
            <a:r>
              <a:rPr lang="en-US" sz="2800" dirty="0"/>
              <a:t> a </a:t>
            </a:r>
            <a:r>
              <a:rPr lang="en-US" sz="2800" dirty="0" err="1"/>
              <a:t>serem</a:t>
            </a:r>
            <a:r>
              <a:rPr lang="en-US" sz="2800" dirty="0"/>
              <a:t> </a:t>
            </a:r>
            <a:r>
              <a:rPr lang="en-US" sz="2800" dirty="0" err="1"/>
              <a:t>executadas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3706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1916113"/>
            <a:ext cx="8712968" cy="1143000"/>
          </a:xfrm>
        </p:spPr>
        <p:txBody>
          <a:bodyPr/>
          <a:lstStyle/>
          <a:p>
            <a:r>
              <a:rPr lang="pt-BR" dirty="0" smtClean="0"/>
              <a:t>Revisão</a:t>
            </a:r>
            <a:br>
              <a:rPr lang="pt-BR" dirty="0" smtClean="0"/>
            </a:br>
            <a:r>
              <a:rPr lang="pt-BR" dirty="0" smtClean="0"/>
              <a:t> </a:t>
            </a:r>
            <a:br>
              <a:rPr lang="pt-BR" dirty="0" smtClean="0"/>
            </a:br>
            <a:r>
              <a:rPr lang="pt-BR" sz="3600" dirty="0" smtClean="0"/>
              <a:t>Prof. </a:t>
            </a:r>
            <a:r>
              <a:rPr lang="pt-BR" sz="3600" dirty="0" err="1" smtClean="0"/>
              <a:t>Msc</a:t>
            </a:r>
            <a:r>
              <a:rPr lang="pt-BR" sz="3600" dirty="0" smtClean="0"/>
              <a:t>. Marvin Ferreira</a:t>
            </a:r>
            <a:br>
              <a:rPr lang="pt-BR" sz="3600" dirty="0" smtClean="0"/>
            </a:br>
            <a:r>
              <a:rPr lang="pt-BR" sz="3200" dirty="0" smtClean="0"/>
              <a:t>mfsilva@Anhembi.br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769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Repetição</a:t>
            </a:r>
            <a:r>
              <a:rPr lang="en-US" dirty="0"/>
              <a:t>: do-while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916113"/>
            <a:ext cx="8435280" cy="4227512"/>
          </a:xfrm>
        </p:spPr>
        <p:txBody>
          <a:bodyPr/>
          <a:lstStyle/>
          <a:p>
            <a:r>
              <a:rPr lang="en-US" sz="2800" dirty="0"/>
              <a:t>do {    </a:t>
            </a:r>
            <a:r>
              <a:rPr lang="en-US" sz="2800" dirty="0" smtClean="0"/>
              <a:t>&lt;</a:t>
            </a:r>
            <a:r>
              <a:rPr lang="en-US" sz="2800" dirty="0" err="1" smtClean="0"/>
              <a:t>instruções</a:t>
            </a:r>
            <a:r>
              <a:rPr lang="en-US" sz="2800" dirty="0" smtClean="0"/>
              <a:t> </a:t>
            </a:r>
            <a:r>
              <a:rPr lang="en-US" sz="2800" dirty="0" err="1"/>
              <a:t>enquanto</a:t>
            </a:r>
            <a:r>
              <a:rPr lang="en-US" sz="2800" dirty="0"/>
              <a:t> </a:t>
            </a:r>
            <a:r>
              <a:rPr lang="en-US" sz="2800" dirty="0" err="1"/>
              <a:t>expressão</a:t>
            </a:r>
            <a:r>
              <a:rPr lang="en-US" sz="2800" dirty="0"/>
              <a:t> </a:t>
            </a:r>
            <a:r>
              <a:rPr lang="en-US" sz="2800" dirty="0" err="1"/>
              <a:t>verdadeira</a:t>
            </a:r>
            <a:r>
              <a:rPr lang="en-US" sz="2800" dirty="0"/>
              <a:t>&gt; } while (&lt;</a:t>
            </a:r>
            <a:r>
              <a:rPr lang="en-US" sz="2800" dirty="0" err="1"/>
              <a:t>expressão</a:t>
            </a:r>
            <a:r>
              <a:rPr lang="en-US" sz="2800" dirty="0"/>
              <a:t> </a:t>
            </a:r>
            <a:r>
              <a:rPr lang="en-US" sz="2800" dirty="0" err="1"/>
              <a:t>lógica</a:t>
            </a:r>
            <a:r>
              <a:rPr lang="en-US" sz="2800" dirty="0"/>
              <a:t>&gt;) </a:t>
            </a:r>
          </a:p>
          <a:p>
            <a:r>
              <a:rPr lang="en-US" sz="2800" dirty="0" err="1"/>
              <a:t>Usado</a:t>
            </a:r>
            <a:r>
              <a:rPr lang="en-US" sz="2800" dirty="0"/>
              <a:t> </a:t>
            </a:r>
            <a:r>
              <a:rPr lang="en-US" sz="2800" dirty="0" err="1"/>
              <a:t>quando</a:t>
            </a:r>
            <a:r>
              <a:rPr lang="en-US" sz="2800" dirty="0"/>
              <a:t> </a:t>
            </a:r>
            <a:r>
              <a:rPr lang="en-US" sz="2800" dirty="0" err="1"/>
              <a:t>não</a:t>
            </a:r>
            <a:r>
              <a:rPr lang="en-US" sz="2800" dirty="0"/>
              <a:t> </a:t>
            </a:r>
            <a:r>
              <a:rPr lang="en-US" sz="2800" dirty="0" err="1"/>
              <a:t>conhecemos</a:t>
            </a:r>
            <a:r>
              <a:rPr lang="en-US" sz="2800" dirty="0"/>
              <a:t> o </a:t>
            </a:r>
            <a:r>
              <a:rPr lang="en-US" sz="2800" dirty="0" err="1"/>
              <a:t>número</a:t>
            </a:r>
            <a:r>
              <a:rPr lang="en-US" sz="2800" dirty="0"/>
              <a:t> de </a:t>
            </a:r>
            <a:r>
              <a:rPr lang="en-US" sz="2800" dirty="0" err="1"/>
              <a:t>instruções</a:t>
            </a:r>
            <a:r>
              <a:rPr lang="en-US" sz="2800" dirty="0"/>
              <a:t> a </a:t>
            </a:r>
            <a:r>
              <a:rPr lang="en-US" sz="2800" dirty="0" err="1"/>
              <a:t>serem</a:t>
            </a:r>
            <a:r>
              <a:rPr lang="en-US" sz="2800" dirty="0"/>
              <a:t> </a:t>
            </a:r>
            <a:r>
              <a:rPr lang="en-US" sz="2800" dirty="0" err="1"/>
              <a:t>executadas</a:t>
            </a:r>
            <a:r>
              <a:rPr lang="en-US" sz="2800" dirty="0"/>
              <a:t>, mas de </a:t>
            </a:r>
            <a:r>
              <a:rPr lang="en-US" sz="2800" dirty="0" err="1"/>
              <a:t>toda</a:t>
            </a:r>
            <a:r>
              <a:rPr lang="en-US" sz="2800" dirty="0"/>
              <a:t> forma </a:t>
            </a:r>
            <a:r>
              <a:rPr lang="en-US" sz="2800" dirty="0" err="1"/>
              <a:t>executaremos</a:t>
            </a:r>
            <a:r>
              <a:rPr lang="en-US" sz="2800" dirty="0"/>
              <a:t> </a:t>
            </a:r>
            <a:r>
              <a:rPr lang="en-US" sz="2800" dirty="0" err="1"/>
              <a:t>ao</a:t>
            </a:r>
            <a:r>
              <a:rPr lang="en-US" sz="2800" dirty="0"/>
              <a:t> </a:t>
            </a:r>
            <a:r>
              <a:rPr lang="en-US" sz="2800" dirty="0" err="1"/>
              <a:t>menos</a:t>
            </a:r>
            <a:r>
              <a:rPr lang="en-US" sz="2800" dirty="0"/>
              <a:t> </a:t>
            </a:r>
            <a:r>
              <a:rPr lang="en-US" sz="2800" dirty="0" err="1"/>
              <a:t>uma</a:t>
            </a:r>
            <a:r>
              <a:rPr lang="en-US" sz="2800" dirty="0"/>
              <a:t> </a:t>
            </a:r>
            <a:r>
              <a:rPr lang="en-US" sz="2800" dirty="0" err="1"/>
              <a:t>vez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4540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Exercício</a:t>
            </a:r>
            <a:r>
              <a:rPr lang="en-US" dirty="0"/>
              <a:t> </a:t>
            </a:r>
            <a:r>
              <a:rPr lang="en-US" dirty="0" err="1"/>
              <a:t>Repetição</a:t>
            </a:r>
            <a:r>
              <a:rPr lang="en-US" dirty="0"/>
              <a:t>: while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Obtenha</a:t>
            </a:r>
            <a:r>
              <a:rPr lang="en-US" dirty="0"/>
              <a:t> um </a:t>
            </a:r>
            <a:r>
              <a:rPr lang="en-US" dirty="0" err="1"/>
              <a:t>número</a:t>
            </a:r>
            <a:r>
              <a:rPr lang="en-US" dirty="0"/>
              <a:t> </a:t>
            </a:r>
            <a:r>
              <a:rPr lang="en-US" dirty="0" err="1"/>
              <a:t>digitado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usuário</a:t>
            </a:r>
            <a:r>
              <a:rPr lang="en-US" dirty="0"/>
              <a:t> e </a:t>
            </a:r>
            <a:r>
              <a:rPr lang="en-US" dirty="0" err="1"/>
              <a:t>repita</a:t>
            </a:r>
            <a:r>
              <a:rPr lang="en-US" dirty="0"/>
              <a:t> a </a:t>
            </a:r>
            <a:r>
              <a:rPr lang="en-US" dirty="0" err="1"/>
              <a:t>operação</a:t>
            </a:r>
            <a:r>
              <a:rPr lang="en-US" dirty="0"/>
              <a:t> de </a:t>
            </a:r>
            <a:r>
              <a:rPr lang="en-US" dirty="0" err="1"/>
              <a:t>multiplicar</a:t>
            </a:r>
            <a:r>
              <a:rPr lang="en-US" dirty="0"/>
              <a:t> </a:t>
            </a:r>
            <a:r>
              <a:rPr lang="en-US" dirty="0" err="1"/>
              <a:t>ele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três</a:t>
            </a:r>
            <a:r>
              <a:rPr lang="en-US" dirty="0"/>
              <a:t> (</a:t>
            </a:r>
            <a:r>
              <a:rPr lang="en-US" dirty="0" err="1"/>
              <a:t>imprimindo</a:t>
            </a:r>
            <a:r>
              <a:rPr lang="en-US" dirty="0"/>
              <a:t> o novo valor)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ele</a:t>
            </a:r>
            <a:r>
              <a:rPr lang="en-US" dirty="0"/>
              <a:t> </a:t>
            </a:r>
            <a:r>
              <a:rPr lang="en-US" dirty="0" err="1"/>
              <a:t>seja</a:t>
            </a:r>
            <a:r>
              <a:rPr lang="en-US" dirty="0"/>
              <a:t> </a:t>
            </a:r>
            <a:r>
              <a:rPr lang="en-US" dirty="0" err="1"/>
              <a:t>maior</a:t>
            </a:r>
            <a:r>
              <a:rPr lang="en-US" dirty="0"/>
              <a:t> do </a:t>
            </a:r>
            <a:r>
              <a:rPr lang="en-US" dirty="0" err="1"/>
              <a:t>que</a:t>
            </a:r>
            <a:r>
              <a:rPr lang="en-US" dirty="0"/>
              <a:t> 100. Ex.: se o </a:t>
            </a:r>
            <a:r>
              <a:rPr lang="en-US" dirty="0" err="1"/>
              <a:t>usuário</a:t>
            </a:r>
            <a:r>
              <a:rPr lang="en-US" dirty="0"/>
              <a:t> </a:t>
            </a:r>
            <a:r>
              <a:rPr lang="en-US" dirty="0" err="1"/>
              <a:t>digita</a:t>
            </a:r>
            <a:r>
              <a:rPr lang="en-US" dirty="0"/>
              <a:t> 5, </a:t>
            </a:r>
            <a:r>
              <a:rPr lang="en-US" dirty="0" err="1"/>
              <a:t>deveremos</a:t>
            </a:r>
            <a:r>
              <a:rPr lang="en-US" dirty="0"/>
              <a:t> </a:t>
            </a:r>
            <a:r>
              <a:rPr lang="en-US" dirty="0" err="1"/>
              <a:t>observar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tela</a:t>
            </a:r>
            <a:r>
              <a:rPr lang="en-US" dirty="0"/>
              <a:t> a </a:t>
            </a:r>
            <a:r>
              <a:rPr lang="en-US" dirty="0" err="1"/>
              <a:t>seguinte</a:t>
            </a:r>
            <a:r>
              <a:rPr lang="en-US" dirty="0"/>
              <a:t> </a:t>
            </a:r>
            <a:r>
              <a:rPr lang="en-US" dirty="0" err="1"/>
              <a:t>sequência</a:t>
            </a:r>
            <a:r>
              <a:rPr lang="en-US" dirty="0"/>
              <a:t>: 5 15 45 135</a:t>
            </a:r>
          </a:p>
        </p:txBody>
      </p:sp>
    </p:spTree>
    <p:extLst>
      <p:ext uri="{BB962C8B-B14F-4D97-AF65-F5344CB8AC3E}">
        <p14:creationId xmlns:p14="http://schemas.microsoft.com/office/powerpoint/2010/main" val="3080562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67" y="0"/>
            <a:ext cx="86539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Repetição</a:t>
            </a:r>
            <a:r>
              <a:rPr lang="en-US" dirty="0"/>
              <a:t>: for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for (&lt;</a:t>
            </a:r>
            <a:r>
              <a:rPr lang="en-US" sz="2800" dirty="0" err="1"/>
              <a:t>inicialização</a:t>
            </a:r>
            <a:r>
              <a:rPr lang="en-US" sz="2800" dirty="0"/>
              <a:t>&gt;;&lt;</a:t>
            </a:r>
            <a:r>
              <a:rPr lang="en-US" sz="2800" dirty="0" err="1"/>
              <a:t>expressão</a:t>
            </a:r>
            <a:r>
              <a:rPr lang="en-US" sz="2800" dirty="0"/>
              <a:t> </a:t>
            </a:r>
            <a:r>
              <a:rPr lang="en-US" sz="2800" dirty="0" err="1"/>
              <a:t>lógica</a:t>
            </a:r>
            <a:r>
              <a:rPr lang="en-US" sz="2800" dirty="0"/>
              <a:t>&gt;;&lt;</a:t>
            </a:r>
            <a:r>
              <a:rPr lang="en-US" sz="2800" dirty="0" err="1"/>
              <a:t>incremento</a:t>
            </a:r>
            <a:r>
              <a:rPr lang="en-US" sz="2800" dirty="0"/>
              <a:t>&gt;) {    </a:t>
            </a:r>
            <a:r>
              <a:rPr lang="en-US" sz="2800" dirty="0" smtClean="0"/>
              <a:t>&lt;</a:t>
            </a:r>
            <a:r>
              <a:rPr lang="en-US" sz="2800" dirty="0" err="1" smtClean="0"/>
              <a:t>instruções</a:t>
            </a:r>
            <a:r>
              <a:rPr lang="en-US" sz="2800" dirty="0" smtClean="0"/>
              <a:t> </a:t>
            </a:r>
            <a:r>
              <a:rPr lang="en-US" sz="2800" dirty="0" err="1"/>
              <a:t>enquanto</a:t>
            </a:r>
            <a:r>
              <a:rPr lang="en-US" sz="2800" dirty="0"/>
              <a:t> </a:t>
            </a:r>
            <a:r>
              <a:rPr lang="en-US" sz="2800" dirty="0" err="1"/>
              <a:t>expressão</a:t>
            </a:r>
            <a:r>
              <a:rPr lang="en-US" sz="2800" dirty="0"/>
              <a:t> </a:t>
            </a:r>
            <a:r>
              <a:rPr lang="en-US" sz="2800" dirty="0" err="1"/>
              <a:t>verdadeira</a:t>
            </a:r>
            <a:r>
              <a:rPr lang="en-US" sz="2800" dirty="0"/>
              <a:t>&gt; } </a:t>
            </a:r>
          </a:p>
          <a:p>
            <a:r>
              <a:rPr lang="en-US" sz="2800" dirty="0" err="1"/>
              <a:t>Usado</a:t>
            </a:r>
            <a:r>
              <a:rPr lang="en-US" sz="2800" dirty="0"/>
              <a:t> </a:t>
            </a:r>
            <a:r>
              <a:rPr lang="en-US" sz="2800" dirty="0" err="1"/>
              <a:t>quando</a:t>
            </a:r>
            <a:r>
              <a:rPr lang="en-US" sz="2800" dirty="0"/>
              <a:t> </a:t>
            </a:r>
            <a:r>
              <a:rPr lang="en-US" sz="2800" dirty="0" err="1"/>
              <a:t>conhecemos</a:t>
            </a:r>
            <a:r>
              <a:rPr lang="en-US" sz="2800" dirty="0"/>
              <a:t> a priori o </a:t>
            </a:r>
            <a:r>
              <a:rPr lang="en-US" sz="2800" dirty="0" err="1"/>
              <a:t>número</a:t>
            </a:r>
            <a:r>
              <a:rPr lang="en-US" sz="2800" dirty="0"/>
              <a:t> de </a:t>
            </a:r>
            <a:r>
              <a:rPr lang="en-US" sz="2800" dirty="0" err="1"/>
              <a:t>instruções</a:t>
            </a:r>
            <a:r>
              <a:rPr lang="en-US" sz="2800" dirty="0"/>
              <a:t> a </a:t>
            </a:r>
            <a:r>
              <a:rPr lang="en-US" sz="2800" dirty="0" err="1"/>
              <a:t>serem</a:t>
            </a:r>
            <a:r>
              <a:rPr lang="en-US" sz="2800" dirty="0"/>
              <a:t> </a:t>
            </a:r>
            <a:r>
              <a:rPr lang="en-US" sz="2800" dirty="0" err="1"/>
              <a:t>executadas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0467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Exercício</a:t>
            </a:r>
            <a:r>
              <a:rPr lang="en-US" dirty="0"/>
              <a:t> </a:t>
            </a:r>
            <a:r>
              <a:rPr lang="en-US" dirty="0" err="1"/>
              <a:t>Repetição</a:t>
            </a:r>
            <a:r>
              <a:rPr lang="en-US" dirty="0"/>
              <a:t>: for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Ler</a:t>
            </a:r>
            <a:r>
              <a:rPr lang="en-US" dirty="0"/>
              <a:t> um </a:t>
            </a:r>
            <a:r>
              <a:rPr lang="en-US" dirty="0" err="1"/>
              <a:t>número</a:t>
            </a:r>
            <a:r>
              <a:rPr lang="en-US" dirty="0"/>
              <a:t> </a:t>
            </a:r>
            <a:r>
              <a:rPr lang="en-US" dirty="0" err="1"/>
              <a:t>inteiro</a:t>
            </a:r>
            <a:r>
              <a:rPr lang="en-US" dirty="0"/>
              <a:t> n. </a:t>
            </a:r>
            <a:r>
              <a:rPr lang="en-US" dirty="0" err="1"/>
              <a:t>Escrever</a:t>
            </a:r>
            <a:r>
              <a:rPr lang="en-US" dirty="0"/>
              <a:t> a soma de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números</a:t>
            </a:r>
            <a:r>
              <a:rPr lang="en-US" dirty="0"/>
              <a:t> de 1 </a:t>
            </a:r>
            <a:r>
              <a:rPr lang="en-US" dirty="0" err="1"/>
              <a:t>até</a:t>
            </a:r>
            <a:r>
              <a:rPr lang="en-US" dirty="0"/>
              <a:t> n.</a:t>
            </a:r>
          </a:p>
        </p:txBody>
      </p:sp>
    </p:spTree>
    <p:extLst>
      <p:ext uri="{BB962C8B-B14F-4D97-AF65-F5344CB8AC3E}">
        <p14:creationId xmlns:p14="http://schemas.microsoft.com/office/powerpoint/2010/main" val="193370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0"/>
            <a:ext cx="8650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54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Vetores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340768"/>
            <a:ext cx="8229600" cy="3241079"/>
          </a:xfrm>
        </p:spPr>
        <p:txBody>
          <a:bodyPr/>
          <a:lstStyle/>
          <a:p>
            <a:r>
              <a:rPr lang="en-US" dirty="0" err="1"/>
              <a:t>Declaração</a:t>
            </a:r>
            <a:r>
              <a:rPr lang="en-US" dirty="0"/>
              <a:t> de </a:t>
            </a:r>
            <a:r>
              <a:rPr lang="en-US" dirty="0" err="1"/>
              <a:t>vetores</a:t>
            </a:r>
            <a:r>
              <a:rPr lang="en-US" dirty="0"/>
              <a:t> segue a forma: </a:t>
            </a:r>
            <a:r>
              <a:rPr lang="en-US" dirty="0" err="1"/>
              <a:t>tipo</a:t>
            </a:r>
            <a:r>
              <a:rPr lang="en-US" dirty="0"/>
              <a:t> </a:t>
            </a:r>
            <a:r>
              <a:rPr lang="en-US" dirty="0" err="1"/>
              <a:t>nome</a:t>
            </a:r>
            <a:r>
              <a:rPr lang="en-US" dirty="0"/>
              <a:t> [] = new </a:t>
            </a:r>
            <a:r>
              <a:rPr lang="en-US" dirty="0" err="1"/>
              <a:t>tipo</a:t>
            </a:r>
            <a:r>
              <a:rPr lang="en-US" dirty="0"/>
              <a:t> [</a:t>
            </a:r>
            <a:r>
              <a:rPr lang="en-US" dirty="0" err="1"/>
              <a:t>tamanho</a:t>
            </a:r>
            <a:r>
              <a:rPr lang="en-US" dirty="0"/>
              <a:t>];</a:t>
            </a:r>
          </a:p>
          <a:p>
            <a:r>
              <a:rPr lang="en-US" dirty="0"/>
              <a:t>Para </a:t>
            </a:r>
            <a:r>
              <a:rPr lang="en-US" dirty="0" err="1"/>
              <a:t>manipular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do </a:t>
            </a:r>
            <a:r>
              <a:rPr lang="en-US" dirty="0" err="1"/>
              <a:t>vetor</a:t>
            </a:r>
            <a:r>
              <a:rPr lang="en-US" dirty="0"/>
              <a:t>, </a:t>
            </a:r>
            <a:r>
              <a:rPr lang="en-US" dirty="0" err="1"/>
              <a:t>usamos</a:t>
            </a:r>
            <a:r>
              <a:rPr lang="en-US" dirty="0"/>
              <a:t> um </a:t>
            </a:r>
            <a:r>
              <a:rPr lang="en-US" dirty="0" err="1"/>
              <a:t>índice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, </a:t>
            </a:r>
            <a:r>
              <a:rPr lang="en-US" dirty="0" err="1"/>
              <a:t>começando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0, </a:t>
            </a:r>
            <a:r>
              <a:rPr lang="en-US" dirty="0" err="1"/>
              <a:t>diz</a:t>
            </a:r>
            <a:r>
              <a:rPr lang="en-US" dirty="0"/>
              <a:t> </a:t>
            </a:r>
            <a:r>
              <a:rPr lang="en-US" dirty="0" err="1"/>
              <a:t>qual</a:t>
            </a:r>
            <a:r>
              <a:rPr lang="en-US" dirty="0"/>
              <a:t> a </a:t>
            </a:r>
            <a:r>
              <a:rPr lang="en-US" dirty="0" err="1"/>
              <a:t>posição</a:t>
            </a:r>
            <a:r>
              <a:rPr lang="en-US" dirty="0"/>
              <a:t> do </a:t>
            </a:r>
            <a:r>
              <a:rPr lang="en-US" dirty="0" err="1"/>
              <a:t>vetor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queremos</a:t>
            </a:r>
            <a:r>
              <a:rPr lang="en-US" dirty="0"/>
              <a:t> </a:t>
            </a:r>
            <a:r>
              <a:rPr lang="en-US" dirty="0" err="1"/>
              <a:t>acessar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4498324"/>
            <a:ext cx="8028384" cy="159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856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Vetores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47" y="1052736"/>
            <a:ext cx="6776537" cy="56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894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Preenchendo</a:t>
            </a:r>
            <a:r>
              <a:rPr lang="en-US" dirty="0"/>
              <a:t> um </a:t>
            </a:r>
            <a:r>
              <a:rPr lang="en-US" dirty="0" err="1"/>
              <a:t>vetor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649760"/>
            <a:ext cx="8507288" cy="4227512"/>
          </a:xfrm>
        </p:spPr>
        <p:txBody>
          <a:bodyPr/>
          <a:lstStyle/>
          <a:p>
            <a:pPr marL="0" indent="0">
              <a:buNone/>
            </a:pPr>
            <a:r>
              <a:rPr lang="en-US" sz="3000" dirty="0" smtClean="0"/>
              <a:t>public class Program {</a:t>
            </a:r>
            <a:endParaRPr lang="en-US" sz="3000" dirty="0"/>
          </a:p>
          <a:p>
            <a:pPr marL="0" indent="0">
              <a:buNone/>
            </a:pPr>
            <a:r>
              <a:rPr lang="en-US" sz="3000" dirty="0" smtClean="0"/>
              <a:t>	public static </a:t>
            </a:r>
            <a:r>
              <a:rPr lang="en-US" sz="3000" dirty="0"/>
              <a:t>void main(String </a:t>
            </a:r>
            <a:r>
              <a:rPr lang="en-US" sz="3000" dirty="0" err="1"/>
              <a:t>args</a:t>
            </a:r>
            <a:r>
              <a:rPr lang="en-US" sz="3000" dirty="0"/>
              <a:t>[]</a:t>
            </a:r>
            <a:r>
              <a:rPr lang="en-US" sz="3000" dirty="0" smtClean="0"/>
              <a:t>) {</a:t>
            </a:r>
            <a:endParaRPr lang="en-US" sz="3000" dirty="0"/>
          </a:p>
          <a:p>
            <a:pPr marL="0" indent="0">
              <a:buNone/>
            </a:pPr>
            <a:r>
              <a:rPr lang="en-US" sz="3000" dirty="0" smtClean="0"/>
              <a:t>		Scanner </a:t>
            </a:r>
            <a:r>
              <a:rPr lang="en-US" sz="3000" dirty="0" err="1"/>
              <a:t>entrada</a:t>
            </a:r>
            <a:r>
              <a:rPr lang="en-US" sz="3000" dirty="0"/>
              <a:t> = new Scanner(</a:t>
            </a:r>
            <a:r>
              <a:rPr lang="en-US" sz="3000" dirty="0" err="1"/>
              <a:t>System.in</a:t>
            </a:r>
            <a:r>
              <a:rPr lang="en-US" sz="3000" dirty="0"/>
              <a:t>);</a:t>
            </a:r>
          </a:p>
          <a:p>
            <a:pPr marL="0" indent="0">
              <a:buNone/>
            </a:pPr>
            <a:r>
              <a:rPr lang="en-US" sz="3000" dirty="0" smtClean="0"/>
              <a:t>		</a:t>
            </a:r>
            <a:r>
              <a:rPr lang="en-US" sz="3000" dirty="0" err="1" smtClean="0"/>
              <a:t>int</a:t>
            </a:r>
            <a:r>
              <a:rPr lang="en-US" sz="3000" dirty="0" smtClean="0"/>
              <a:t> </a:t>
            </a:r>
            <a:r>
              <a:rPr lang="en-US" sz="3000" dirty="0" err="1"/>
              <a:t>Idades</a:t>
            </a:r>
            <a:r>
              <a:rPr lang="en-US" sz="3000" dirty="0"/>
              <a:t>[] = new </a:t>
            </a:r>
            <a:r>
              <a:rPr lang="en-US" sz="3000" dirty="0" err="1"/>
              <a:t>int</a:t>
            </a:r>
            <a:r>
              <a:rPr lang="en-US" sz="3000" dirty="0"/>
              <a:t>[6];</a:t>
            </a:r>
          </a:p>
          <a:p>
            <a:pPr marL="0" indent="0">
              <a:buNone/>
            </a:pPr>
            <a:r>
              <a:rPr lang="sv-SE" sz="3000" dirty="0" smtClean="0"/>
              <a:t>		for</a:t>
            </a:r>
            <a:r>
              <a:rPr lang="sv-SE" sz="3000" dirty="0"/>
              <a:t>(</a:t>
            </a:r>
            <a:r>
              <a:rPr lang="sv-SE" sz="3000" dirty="0" err="1"/>
              <a:t>int</a:t>
            </a:r>
            <a:r>
              <a:rPr lang="sv-SE" sz="3000" dirty="0"/>
              <a:t> i = 0; i &lt; </a:t>
            </a:r>
            <a:r>
              <a:rPr lang="sv-SE" sz="3000" dirty="0" err="1"/>
              <a:t>Idades.Length</a:t>
            </a:r>
            <a:r>
              <a:rPr lang="sv-SE" sz="3000" dirty="0"/>
              <a:t>; i++</a:t>
            </a:r>
            <a:r>
              <a:rPr lang="sv-SE" sz="3000" dirty="0" smtClean="0"/>
              <a:t>) {</a:t>
            </a:r>
            <a:endParaRPr lang="sv-SE" sz="3000" dirty="0"/>
          </a:p>
          <a:p>
            <a:pPr marL="0" indent="0">
              <a:buNone/>
            </a:pPr>
            <a:r>
              <a:rPr lang="sv-SE" sz="3000" dirty="0" smtClean="0"/>
              <a:t>			</a:t>
            </a:r>
            <a:r>
              <a:rPr lang="sv-SE" sz="3000" dirty="0" err="1" smtClean="0"/>
              <a:t>Idades</a:t>
            </a:r>
            <a:r>
              <a:rPr lang="sv-SE" sz="3000" dirty="0"/>
              <a:t>[i] = </a:t>
            </a:r>
            <a:r>
              <a:rPr lang="sv-SE" sz="3000" dirty="0" err="1"/>
              <a:t>entrada.nextInt</a:t>
            </a:r>
            <a:r>
              <a:rPr lang="sv-SE" sz="3000" dirty="0"/>
              <a:t>();</a:t>
            </a:r>
          </a:p>
          <a:p>
            <a:pPr marL="0" indent="0">
              <a:buNone/>
            </a:pPr>
            <a:r>
              <a:rPr lang="sv-SE" sz="3000" dirty="0" smtClean="0"/>
              <a:t>		}</a:t>
            </a:r>
            <a:endParaRPr lang="sv-SE" sz="3000" dirty="0"/>
          </a:p>
          <a:p>
            <a:pPr marL="0" indent="0">
              <a:buNone/>
            </a:pPr>
            <a:r>
              <a:rPr lang="sv-SE" sz="3000" dirty="0" smtClean="0"/>
              <a:t>	}</a:t>
            </a:r>
          </a:p>
          <a:p>
            <a:pPr marL="0" indent="0">
              <a:buNone/>
            </a:pPr>
            <a:r>
              <a:rPr lang="sv-SE" sz="3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987871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Escrevendo</a:t>
            </a:r>
            <a:r>
              <a:rPr lang="en-US" dirty="0"/>
              <a:t> dados </a:t>
            </a:r>
            <a:r>
              <a:rPr lang="en-US" dirty="0" err="1" smtClean="0"/>
              <a:t>em</a:t>
            </a:r>
            <a:r>
              <a:rPr lang="en-US" dirty="0" smtClean="0"/>
              <a:t> um </a:t>
            </a:r>
            <a:r>
              <a:rPr lang="en-US" dirty="0" err="1"/>
              <a:t>vetor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96752"/>
            <a:ext cx="8507288" cy="422751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public class Program {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smtClean="0"/>
              <a:t>public static </a:t>
            </a:r>
            <a:r>
              <a:rPr lang="en-US" sz="2800" dirty="0"/>
              <a:t>void main(string[] </a:t>
            </a:r>
            <a:r>
              <a:rPr lang="en-US" sz="2800" dirty="0" err="1"/>
              <a:t>args</a:t>
            </a:r>
            <a:r>
              <a:rPr lang="en-US" sz="2800" dirty="0" smtClean="0"/>
              <a:t>) {</a:t>
            </a: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		Scanner </a:t>
            </a:r>
            <a:r>
              <a:rPr lang="en-US" sz="2800" dirty="0" err="1"/>
              <a:t>entrada</a:t>
            </a:r>
            <a:r>
              <a:rPr lang="en-US" sz="2800" dirty="0"/>
              <a:t> = new Scanner(</a:t>
            </a:r>
            <a:r>
              <a:rPr lang="en-US" sz="2800" dirty="0" err="1"/>
              <a:t>System.in</a:t>
            </a:r>
            <a:r>
              <a:rPr lang="en-US" sz="2800" dirty="0"/>
              <a:t>);</a:t>
            </a:r>
          </a:p>
          <a:p>
            <a:pPr marL="0" indent="0">
              <a:buNone/>
            </a:pPr>
            <a:r>
              <a:rPr lang="en-US" sz="2800" dirty="0" smtClean="0"/>
              <a:t>		</a:t>
            </a:r>
            <a:r>
              <a:rPr lang="en-US" sz="2800" dirty="0" err="1" smtClean="0"/>
              <a:t>int</a:t>
            </a:r>
            <a:r>
              <a:rPr lang="en-US" sz="2800" dirty="0" smtClean="0"/>
              <a:t> </a:t>
            </a:r>
            <a:r>
              <a:rPr lang="en-US" sz="2800" dirty="0" err="1"/>
              <a:t>Idades</a:t>
            </a:r>
            <a:r>
              <a:rPr lang="en-US" sz="2800" dirty="0"/>
              <a:t>[] = new </a:t>
            </a:r>
            <a:r>
              <a:rPr lang="en-US" sz="2800" dirty="0" err="1"/>
              <a:t>int</a:t>
            </a:r>
            <a:r>
              <a:rPr lang="en-US" sz="2800" dirty="0"/>
              <a:t>[6]</a:t>
            </a:r>
            <a:r>
              <a:rPr lang="en-US" sz="2800" dirty="0" smtClean="0"/>
              <a:t>;</a:t>
            </a:r>
            <a:endParaRPr lang="sv-SE" sz="2800" dirty="0" smtClean="0"/>
          </a:p>
          <a:p>
            <a:pPr marL="0" indent="0">
              <a:buNone/>
            </a:pPr>
            <a:r>
              <a:rPr lang="sv-SE" sz="2800" dirty="0"/>
              <a:t>	</a:t>
            </a:r>
            <a:r>
              <a:rPr lang="sv-SE" sz="2800" dirty="0" smtClean="0"/>
              <a:t>	for </a:t>
            </a:r>
            <a:r>
              <a:rPr lang="sv-SE" sz="2800" dirty="0"/>
              <a:t>(</a:t>
            </a:r>
            <a:r>
              <a:rPr lang="sv-SE" sz="2800" dirty="0" err="1"/>
              <a:t>int</a:t>
            </a:r>
            <a:r>
              <a:rPr lang="sv-SE" sz="2800" dirty="0"/>
              <a:t> i = 0; i &lt; </a:t>
            </a:r>
            <a:r>
              <a:rPr lang="sv-SE" sz="2800" dirty="0" err="1"/>
              <a:t>Idades.Length</a:t>
            </a:r>
            <a:r>
              <a:rPr lang="sv-SE" sz="2800" dirty="0"/>
              <a:t>; i++)</a:t>
            </a:r>
          </a:p>
          <a:p>
            <a:pPr marL="0" indent="0">
              <a:buNone/>
            </a:pPr>
            <a:r>
              <a:rPr lang="sv-SE" sz="2800" dirty="0" smtClean="0"/>
              <a:t>			</a:t>
            </a:r>
            <a:r>
              <a:rPr lang="sv-SE" sz="2800" dirty="0" err="1" smtClean="0"/>
              <a:t>Idades</a:t>
            </a:r>
            <a:r>
              <a:rPr lang="sv-SE" sz="2800" dirty="0"/>
              <a:t>[i] = </a:t>
            </a:r>
            <a:r>
              <a:rPr lang="sv-SE" sz="2800" dirty="0" err="1"/>
              <a:t>entrada.nextInt</a:t>
            </a:r>
            <a:r>
              <a:rPr lang="sv-SE" sz="2800" dirty="0"/>
              <a:t>()</a:t>
            </a:r>
            <a:r>
              <a:rPr lang="sv-SE" sz="2800" dirty="0" smtClean="0"/>
              <a:t>;</a:t>
            </a:r>
          </a:p>
          <a:p>
            <a:pPr marL="0" indent="0">
              <a:buNone/>
            </a:pPr>
            <a:endParaRPr lang="sv-SE" sz="2800" dirty="0" smtClean="0"/>
          </a:p>
          <a:p>
            <a:pPr marL="0" indent="0">
              <a:buNone/>
            </a:pPr>
            <a:r>
              <a:rPr lang="sv-SE" sz="2800" dirty="0"/>
              <a:t>		for (</a:t>
            </a:r>
            <a:r>
              <a:rPr lang="sv-SE" sz="2800" dirty="0" err="1"/>
              <a:t>int</a:t>
            </a:r>
            <a:r>
              <a:rPr lang="sv-SE" sz="2800" dirty="0"/>
              <a:t> i = 0; i &lt; </a:t>
            </a:r>
            <a:r>
              <a:rPr lang="sv-SE" sz="2800" dirty="0" err="1"/>
              <a:t>Idades.Length</a:t>
            </a:r>
            <a:r>
              <a:rPr lang="sv-SE" sz="2800" dirty="0"/>
              <a:t>; i++)</a:t>
            </a:r>
          </a:p>
          <a:p>
            <a:pPr marL="0" indent="0">
              <a:buNone/>
            </a:pPr>
            <a:r>
              <a:rPr lang="sv-SE" sz="2800" dirty="0"/>
              <a:t>			</a:t>
            </a:r>
            <a:r>
              <a:rPr lang="sv-SE" sz="2800" dirty="0" err="1" smtClean="0"/>
              <a:t>System.out.println</a:t>
            </a:r>
            <a:r>
              <a:rPr lang="sv-SE" sz="2800" dirty="0" smtClean="0"/>
              <a:t>(</a:t>
            </a:r>
            <a:r>
              <a:rPr lang="sv-SE" sz="2800" dirty="0" err="1" smtClean="0"/>
              <a:t>Idades</a:t>
            </a:r>
            <a:r>
              <a:rPr lang="sv-SE" sz="2800" dirty="0"/>
              <a:t>[i</a:t>
            </a:r>
            <a:r>
              <a:rPr lang="sv-SE" sz="2800" dirty="0" smtClean="0"/>
              <a:t>]);</a:t>
            </a:r>
          </a:p>
          <a:p>
            <a:pPr marL="0" indent="0">
              <a:buNone/>
            </a:pPr>
            <a:r>
              <a:rPr lang="sv-SE" sz="2800" dirty="0" smtClean="0"/>
              <a:t>	}</a:t>
            </a:r>
          </a:p>
          <a:p>
            <a:pPr marL="0" indent="0">
              <a:buNone/>
            </a:pPr>
            <a:r>
              <a:rPr lang="sv-SE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26268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Conceitos necessários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Conceitos</a:t>
            </a:r>
            <a:r>
              <a:rPr lang="en-US" dirty="0"/>
              <a:t> de </a:t>
            </a:r>
            <a:r>
              <a:rPr lang="en-US" dirty="0" err="1"/>
              <a:t>Construção</a:t>
            </a:r>
            <a:r>
              <a:rPr lang="en-US" dirty="0"/>
              <a:t> de </a:t>
            </a:r>
            <a:r>
              <a:rPr lang="en-US" dirty="0" err="1"/>
              <a:t>Algoritmos</a:t>
            </a:r>
            <a:endParaRPr lang="en-US" dirty="0"/>
          </a:p>
          <a:p>
            <a:pPr lvl="1"/>
            <a:r>
              <a:rPr lang="en-US" dirty="0" err="1"/>
              <a:t>Declaração</a:t>
            </a:r>
            <a:r>
              <a:rPr lang="en-US" dirty="0"/>
              <a:t> de </a:t>
            </a:r>
            <a:r>
              <a:rPr lang="en-US" dirty="0" err="1"/>
              <a:t>variáveis</a:t>
            </a:r>
            <a:endParaRPr lang="en-US" dirty="0"/>
          </a:p>
          <a:p>
            <a:pPr lvl="1"/>
            <a:r>
              <a:rPr lang="en-US" dirty="0" err="1"/>
              <a:t>Entrada</a:t>
            </a:r>
            <a:r>
              <a:rPr lang="en-US" dirty="0"/>
              <a:t> / </a:t>
            </a:r>
            <a:r>
              <a:rPr lang="en-US" dirty="0" err="1"/>
              <a:t>Saída</a:t>
            </a:r>
            <a:r>
              <a:rPr lang="en-US" dirty="0"/>
              <a:t> de dados</a:t>
            </a:r>
          </a:p>
          <a:p>
            <a:pPr lvl="1"/>
            <a:r>
              <a:rPr lang="en-US" dirty="0" err="1"/>
              <a:t>Operadores</a:t>
            </a:r>
            <a:r>
              <a:rPr lang="en-US" dirty="0"/>
              <a:t> </a:t>
            </a:r>
            <a:r>
              <a:rPr lang="en-US" dirty="0" err="1"/>
              <a:t>lógicos</a:t>
            </a:r>
            <a:endParaRPr lang="en-US" dirty="0"/>
          </a:p>
          <a:p>
            <a:pPr lvl="1"/>
            <a:r>
              <a:rPr lang="en-US" dirty="0" err="1"/>
              <a:t>Estrutura</a:t>
            </a:r>
            <a:r>
              <a:rPr lang="en-US" dirty="0"/>
              <a:t> de </a:t>
            </a:r>
            <a:r>
              <a:rPr lang="en-US" dirty="0" err="1"/>
              <a:t>decisão</a:t>
            </a:r>
            <a:endParaRPr lang="en-US" dirty="0"/>
          </a:p>
          <a:p>
            <a:pPr lvl="1"/>
            <a:r>
              <a:rPr lang="en-US" dirty="0" err="1"/>
              <a:t>Estrutura</a:t>
            </a:r>
            <a:r>
              <a:rPr lang="en-US" dirty="0"/>
              <a:t> de </a:t>
            </a:r>
            <a:r>
              <a:rPr lang="en-US" dirty="0" err="1"/>
              <a:t>repetição</a:t>
            </a:r>
            <a:endParaRPr lang="en-US" dirty="0"/>
          </a:p>
          <a:p>
            <a:pPr lvl="1"/>
            <a:r>
              <a:rPr lang="en-US" dirty="0" err="1"/>
              <a:t>Vetor</a:t>
            </a:r>
            <a:endParaRPr lang="pt-BR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Exercícios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Declare um </a:t>
            </a:r>
            <a:r>
              <a:rPr lang="en-US" dirty="0" err="1"/>
              <a:t>vetor</a:t>
            </a:r>
            <a:r>
              <a:rPr lang="en-US" dirty="0"/>
              <a:t> de 10 </a:t>
            </a:r>
            <a:r>
              <a:rPr lang="en-US" dirty="0" err="1"/>
              <a:t>posições</a:t>
            </a:r>
            <a:r>
              <a:rPr lang="en-US" dirty="0"/>
              <a:t> e o </a:t>
            </a:r>
            <a:r>
              <a:rPr lang="en-US" dirty="0" err="1"/>
              <a:t>preencha</a:t>
            </a:r>
            <a:r>
              <a:rPr lang="en-US" dirty="0"/>
              <a:t> com </a:t>
            </a:r>
            <a:r>
              <a:rPr lang="en-US" dirty="0" err="1"/>
              <a:t>os</a:t>
            </a:r>
            <a:r>
              <a:rPr lang="en-US" dirty="0"/>
              <a:t> 10 </a:t>
            </a:r>
            <a:r>
              <a:rPr lang="en-US" dirty="0" err="1"/>
              <a:t>primeiros</a:t>
            </a:r>
            <a:r>
              <a:rPr lang="en-US" dirty="0"/>
              <a:t> </a:t>
            </a:r>
            <a:r>
              <a:rPr lang="en-US" dirty="0" err="1"/>
              <a:t>números</a:t>
            </a:r>
            <a:r>
              <a:rPr lang="en-US" dirty="0"/>
              <a:t> </a:t>
            </a:r>
            <a:r>
              <a:rPr lang="en-US" dirty="0" err="1"/>
              <a:t>impares</a:t>
            </a:r>
            <a:r>
              <a:rPr lang="en-US" dirty="0"/>
              <a:t> e o </a:t>
            </a:r>
            <a:r>
              <a:rPr lang="en-US" dirty="0" err="1"/>
              <a:t>escreva</a:t>
            </a:r>
            <a:r>
              <a:rPr lang="en-US" dirty="0"/>
              <a:t>.</a:t>
            </a:r>
          </a:p>
          <a:p>
            <a:r>
              <a:rPr lang="en-US" dirty="0"/>
              <a:t>Leia um </a:t>
            </a:r>
            <a:r>
              <a:rPr lang="en-US" dirty="0" err="1"/>
              <a:t>vetor</a:t>
            </a:r>
            <a:r>
              <a:rPr lang="en-US" dirty="0"/>
              <a:t> de 20 </a:t>
            </a:r>
            <a:r>
              <a:rPr lang="en-US" dirty="0" err="1"/>
              <a:t>posições</a:t>
            </a:r>
            <a:r>
              <a:rPr lang="en-US" dirty="0"/>
              <a:t> 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seguida</a:t>
            </a:r>
            <a:r>
              <a:rPr lang="en-US" dirty="0"/>
              <a:t> um valor X </a:t>
            </a:r>
            <a:r>
              <a:rPr lang="en-US" dirty="0" err="1"/>
              <a:t>qualquer</a:t>
            </a:r>
            <a:r>
              <a:rPr lang="en-US" dirty="0"/>
              <a:t>.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/>
              <a:t>devera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busca</a:t>
            </a:r>
            <a:r>
              <a:rPr lang="en-US" dirty="0"/>
              <a:t> do valor de X no </a:t>
            </a:r>
            <a:r>
              <a:rPr lang="en-US" dirty="0" err="1"/>
              <a:t>vetor</a:t>
            </a:r>
            <a:r>
              <a:rPr lang="en-US" dirty="0"/>
              <a:t> lido e </a:t>
            </a:r>
            <a:r>
              <a:rPr lang="en-US" dirty="0" err="1"/>
              <a:t>informar</a:t>
            </a:r>
            <a:r>
              <a:rPr lang="en-US" dirty="0"/>
              <a:t> a </a:t>
            </a:r>
            <a:r>
              <a:rPr lang="en-US" dirty="0" err="1"/>
              <a:t>posição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encontrado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se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encontrado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4955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Exercícios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Dadas</a:t>
            </a:r>
            <a:r>
              <a:rPr lang="en-US" dirty="0"/>
              <a:t> as </a:t>
            </a:r>
            <a:r>
              <a:rPr lang="en-US" dirty="0" err="1"/>
              <a:t>temperaturas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foram</a:t>
            </a:r>
            <a:r>
              <a:rPr lang="en-US" dirty="0"/>
              <a:t> </a:t>
            </a:r>
            <a:r>
              <a:rPr lang="en-US" dirty="0" err="1"/>
              <a:t>registradas</a:t>
            </a:r>
            <a:r>
              <a:rPr lang="en-US" dirty="0"/>
              <a:t> </a:t>
            </a:r>
            <a:r>
              <a:rPr lang="en-US" dirty="0" err="1"/>
              <a:t>diariamente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semana</a:t>
            </a:r>
            <a:r>
              <a:rPr lang="en-US" dirty="0"/>
              <a:t>, </a:t>
            </a:r>
            <a:r>
              <a:rPr lang="en-US" dirty="0" err="1"/>
              <a:t>deseja</a:t>
            </a:r>
            <a:r>
              <a:rPr lang="en-US" dirty="0"/>
              <a:t>-se </a:t>
            </a:r>
            <a:r>
              <a:rPr lang="en-US" dirty="0" err="1"/>
              <a:t>determinar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quantos</a:t>
            </a:r>
            <a:r>
              <a:rPr lang="en-US" dirty="0"/>
              <a:t> </a:t>
            </a:r>
            <a:r>
              <a:rPr lang="en-US" dirty="0" err="1"/>
              <a:t>dias</a:t>
            </a:r>
            <a:r>
              <a:rPr lang="en-US" dirty="0"/>
              <a:t> </a:t>
            </a:r>
            <a:r>
              <a:rPr lang="en-US" dirty="0" err="1"/>
              <a:t>dessa</a:t>
            </a:r>
            <a:r>
              <a:rPr lang="en-US" dirty="0"/>
              <a:t> </a:t>
            </a:r>
            <a:r>
              <a:rPr lang="en-US" dirty="0" err="1"/>
              <a:t>semana</a:t>
            </a:r>
            <a:r>
              <a:rPr lang="en-US" dirty="0"/>
              <a:t> a </a:t>
            </a:r>
            <a:r>
              <a:rPr lang="en-US" dirty="0" err="1"/>
              <a:t>temperatura</a:t>
            </a:r>
            <a:r>
              <a:rPr lang="en-US" dirty="0"/>
              <a:t> </a:t>
            </a:r>
            <a:r>
              <a:rPr lang="en-US" dirty="0" err="1"/>
              <a:t>esteve</a:t>
            </a:r>
            <a:r>
              <a:rPr lang="en-US" dirty="0"/>
              <a:t> </a:t>
            </a:r>
            <a:r>
              <a:rPr lang="en-US" dirty="0" err="1"/>
              <a:t>acima</a:t>
            </a:r>
            <a:r>
              <a:rPr lang="en-US" dirty="0"/>
              <a:t> da </a:t>
            </a:r>
            <a:r>
              <a:rPr lang="en-US" dirty="0" err="1"/>
              <a:t>média</a:t>
            </a:r>
            <a:r>
              <a:rPr lang="en-US" dirty="0"/>
              <a:t>. </a:t>
            </a:r>
            <a:r>
              <a:rPr lang="en-US" dirty="0" err="1"/>
              <a:t>Escreva</a:t>
            </a:r>
            <a:r>
              <a:rPr lang="en-US" dirty="0"/>
              <a:t> um </a:t>
            </a:r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resolva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 e, </a:t>
            </a:r>
            <a:r>
              <a:rPr lang="en-US" dirty="0" err="1"/>
              <a:t>após</a:t>
            </a:r>
            <a:r>
              <a:rPr lang="en-US" dirty="0"/>
              <a:t> </a:t>
            </a:r>
            <a:r>
              <a:rPr lang="en-US" dirty="0" err="1"/>
              <a:t>apresentar</a:t>
            </a:r>
            <a:r>
              <a:rPr lang="en-US" dirty="0"/>
              <a:t> o </a:t>
            </a:r>
            <a:r>
              <a:rPr lang="en-US" dirty="0" err="1"/>
              <a:t>resultado</a:t>
            </a:r>
            <a:r>
              <a:rPr lang="en-US" dirty="0"/>
              <a:t>, </a:t>
            </a:r>
            <a:r>
              <a:rPr lang="en-US" dirty="0" err="1"/>
              <a:t>pergunte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usuário</a:t>
            </a:r>
            <a:r>
              <a:rPr lang="en-US" dirty="0"/>
              <a:t> se </a:t>
            </a:r>
            <a:r>
              <a:rPr lang="en-US" dirty="0" err="1"/>
              <a:t>ele</a:t>
            </a:r>
            <a:r>
              <a:rPr lang="en-US" dirty="0"/>
              <a:t> </a:t>
            </a:r>
            <a:r>
              <a:rPr lang="en-US" dirty="0" err="1"/>
              <a:t>deseja</a:t>
            </a:r>
            <a:r>
              <a:rPr lang="en-US" dirty="0"/>
              <a:t> </a:t>
            </a:r>
            <a:r>
              <a:rPr lang="en-US" dirty="0" err="1"/>
              <a:t>resolvê</a:t>
            </a:r>
            <a:r>
              <a:rPr lang="en-US" dirty="0"/>
              <a:t>-lo </a:t>
            </a:r>
            <a:r>
              <a:rPr lang="en-US" dirty="0" err="1"/>
              <a:t>novamente</a:t>
            </a:r>
            <a:r>
              <a:rPr lang="en-US" dirty="0"/>
              <a:t> com outros dados.</a:t>
            </a:r>
          </a:p>
        </p:txBody>
      </p:sp>
    </p:spTree>
    <p:extLst>
      <p:ext uri="{BB962C8B-B14F-4D97-AF65-F5344CB8AC3E}">
        <p14:creationId xmlns:p14="http://schemas.microsoft.com/office/powerpoint/2010/main" val="26126740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/ </a:t>
            </a:r>
            <a:r>
              <a:rPr lang="en-US" dirty="0" err="1"/>
              <a:t>Objetos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24025"/>
            <a:ext cx="8229600" cy="72079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Como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agrupar</a:t>
            </a:r>
            <a:r>
              <a:rPr lang="en-US" dirty="0"/>
              <a:t> </a:t>
            </a:r>
            <a:r>
              <a:rPr lang="en-US" dirty="0" err="1"/>
              <a:t>essas</a:t>
            </a:r>
            <a:r>
              <a:rPr lang="en-US" dirty="0"/>
              <a:t> </a:t>
            </a:r>
            <a:r>
              <a:rPr lang="en-US" dirty="0" err="1"/>
              <a:t>figuras</a:t>
            </a:r>
            <a:r>
              <a:rPr lang="en-US" dirty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64" y="1662597"/>
            <a:ext cx="8172400" cy="529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1980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620688"/>
            <a:ext cx="8911141" cy="560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843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/ </a:t>
            </a:r>
            <a:r>
              <a:rPr lang="en-US" dirty="0" err="1"/>
              <a:t>Objetos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916113"/>
            <a:ext cx="3538736" cy="4227512"/>
          </a:xfrm>
        </p:spPr>
        <p:txBody>
          <a:bodyPr/>
          <a:lstStyle/>
          <a:p>
            <a:r>
              <a:rPr lang="en-US" b="1" dirty="0" err="1"/>
              <a:t>Características</a:t>
            </a:r>
            <a:endParaRPr lang="en-US" b="1" dirty="0"/>
          </a:p>
          <a:p>
            <a:pPr lvl="1"/>
            <a:r>
              <a:rPr lang="en-US" dirty="0"/>
              <a:t>Peso</a:t>
            </a:r>
          </a:p>
          <a:p>
            <a:pPr lvl="1"/>
            <a:r>
              <a:rPr lang="en-US" dirty="0" err="1"/>
              <a:t>Velocidade</a:t>
            </a:r>
            <a:endParaRPr lang="en-US" dirty="0"/>
          </a:p>
          <a:p>
            <a:pPr lvl="1"/>
            <a:r>
              <a:rPr lang="en-US" dirty="0"/>
              <a:t>Altitude</a:t>
            </a:r>
          </a:p>
          <a:p>
            <a:r>
              <a:rPr lang="en-US" b="1" dirty="0" err="1" smtClean="0"/>
              <a:t>Habilidades</a:t>
            </a:r>
            <a:endParaRPr lang="en-US" b="1" dirty="0"/>
          </a:p>
          <a:p>
            <a:pPr lvl="1"/>
            <a:r>
              <a:rPr lang="en-US" dirty="0" err="1"/>
              <a:t>Voar</a:t>
            </a:r>
            <a:endParaRPr lang="en-US" dirty="0"/>
          </a:p>
          <a:p>
            <a:pPr lvl="1"/>
            <a:r>
              <a:rPr lang="en-US" dirty="0" err="1"/>
              <a:t>Aterrisar</a:t>
            </a:r>
            <a:endParaRPr lang="en-US" dirty="0"/>
          </a:p>
          <a:p>
            <a:pPr lvl="1"/>
            <a:r>
              <a:rPr lang="en-US" dirty="0" err="1"/>
              <a:t>Acelerar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1609750"/>
            <a:ext cx="4739610" cy="462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55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/ </a:t>
            </a:r>
            <a:r>
              <a:rPr lang="en-US" dirty="0" err="1"/>
              <a:t>Objetos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89978" y="3647284"/>
            <a:ext cx="3538736" cy="2232967"/>
          </a:xfrm>
        </p:spPr>
        <p:txBody>
          <a:bodyPr/>
          <a:lstStyle/>
          <a:p>
            <a:r>
              <a:rPr lang="en-US" b="1" dirty="0" err="1"/>
              <a:t>Características</a:t>
            </a:r>
            <a:endParaRPr lang="en-US" b="1" dirty="0"/>
          </a:p>
          <a:p>
            <a:pPr lvl="1"/>
            <a:r>
              <a:rPr lang="en-US" dirty="0" err="1"/>
              <a:t>Cor</a:t>
            </a:r>
            <a:endParaRPr lang="en-US" dirty="0"/>
          </a:p>
          <a:p>
            <a:pPr lvl="1"/>
            <a:r>
              <a:rPr lang="en-US" dirty="0" err="1" smtClean="0"/>
              <a:t>Velocidade</a:t>
            </a:r>
            <a:endParaRPr lang="en-US" dirty="0"/>
          </a:p>
          <a:p>
            <a:pPr lvl="1"/>
            <a:r>
              <a:rPr lang="en-US" dirty="0" err="1" smtClean="0"/>
              <a:t>Marcha</a:t>
            </a:r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993704" y="3645024"/>
            <a:ext cx="3538736" cy="223296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Habilidades</a:t>
            </a:r>
            <a:endParaRPr lang="en-US" b="1" dirty="0"/>
          </a:p>
          <a:p>
            <a:pPr lvl="1"/>
            <a:r>
              <a:rPr lang="en-US" dirty="0" err="1"/>
              <a:t>Frear</a:t>
            </a:r>
            <a:endParaRPr lang="en-US" dirty="0"/>
          </a:p>
          <a:p>
            <a:pPr lvl="1"/>
            <a:r>
              <a:rPr lang="en-US" dirty="0" err="1"/>
              <a:t>Acelerar</a:t>
            </a:r>
            <a:endParaRPr lang="en-US" dirty="0"/>
          </a:p>
          <a:p>
            <a:pPr lvl="1"/>
            <a:r>
              <a:rPr lang="en-US" dirty="0"/>
              <a:t>Trocar </a:t>
            </a:r>
            <a:r>
              <a:rPr lang="en-US" dirty="0" err="1"/>
              <a:t>marcha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385584"/>
            <a:ext cx="8660349" cy="192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149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/ </a:t>
            </a:r>
            <a:r>
              <a:rPr lang="en-US" dirty="0" err="1"/>
              <a:t>Objetos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Uma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representa</a:t>
            </a:r>
            <a:r>
              <a:rPr lang="en-US" dirty="0"/>
              <a:t> um </a:t>
            </a:r>
            <a:r>
              <a:rPr lang="en-US" dirty="0" err="1"/>
              <a:t>grupo</a:t>
            </a:r>
            <a:r>
              <a:rPr lang="en-US" dirty="0"/>
              <a:t> de </a:t>
            </a:r>
            <a:r>
              <a:rPr lang="en-US" dirty="0" err="1"/>
              <a:t>elementos</a:t>
            </a:r>
            <a:r>
              <a:rPr lang="en-US" dirty="0"/>
              <a:t> com</a:t>
            </a:r>
          </a:p>
          <a:p>
            <a:pPr lvl="1"/>
            <a:r>
              <a:rPr lang="en-US" dirty="0" err="1"/>
              <a:t>Características</a:t>
            </a:r>
            <a:r>
              <a:rPr lang="en-US" dirty="0"/>
              <a:t> (</a:t>
            </a:r>
            <a:r>
              <a:rPr lang="en-US" dirty="0" err="1"/>
              <a:t>atributos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Habilidades</a:t>
            </a:r>
            <a:r>
              <a:rPr lang="en-US" dirty="0"/>
              <a:t> (</a:t>
            </a:r>
            <a:r>
              <a:rPr lang="en-US" dirty="0" err="1"/>
              <a:t>métodos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comum</a:t>
            </a:r>
            <a:r>
              <a:rPr lang="en-US" dirty="0"/>
              <a:t>!</a:t>
            </a:r>
          </a:p>
          <a:p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objeto</a:t>
            </a:r>
            <a:r>
              <a:rPr lang="en-US" dirty="0"/>
              <a:t> se </a:t>
            </a:r>
            <a:r>
              <a:rPr lang="en-US" dirty="0" err="1"/>
              <a:t>diferencia</a:t>
            </a:r>
            <a:r>
              <a:rPr lang="en-US" dirty="0"/>
              <a:t> um do outro </a:t>
            </a:r>
            <a:r>
              <a:rPr lang="en-US" dirty="0" err="1"/>
              <a:t>pelo</a:t>
            </a:r>
            <a:r>
              <a:rPr lang="en-US" dirty="0"/>
              <a:t> valor de </a:t>
            </a:r>
            <a:r>
              <a:rPr lang="en-US" dirty="0" err="1"/>
              <a:t>seus</a:t>
            </a:r>
            <a:r>
              <a:rPr lang="en-US" dirty="0"/>
              <a:t> </a:t>
            </a:r>
            <a:r>
              <a:rPr lang="en-US" dirty="0" err="1"/>
              <a:t>atributos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7439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/ </a:t>
            </a:r>
            <a:r>
              <a:rPr lang="en-US" dirty="0" err="1"/>
              <a:t>Objetos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80" y="1572365"/>
            <a:ext cx="7812360" cy="502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977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/ </a:t>
            </a:r>
            <a:r>
              <a:rPr lang="en-US" dirty="0" err="1"/>
              <a:t>Objetos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052736"/>
            <a:ext cx="8172400" cy="567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367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Construtores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916113"/>
            <a:ext cx="8579296" cy="4227512"/>
          </a:xfrm>
        </p:spPr>
        <p:txBody>
          <a:bodyPr/>
          <a:lstStyle/>
          <a:p>
            <a:r>
              <a:rPr lang="en-US" dirty="0"/>
              <a:t>Um </a:t>
            </a:r>
            <a:r>
              <a:rPr lang="en-US" dirty="0" err="1"/>
              <a:t>construtor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um </a:t>
            </a:r>
            <a:r>
              <a:rPr lang="en-US" dirty="0" err="1"/>
              <a:t>método</a:t>
            </a:r>
            <a:r>
              <a:rPr lang="en-US" dirty="0"/>
              <a:t> especial, </a:t>
            </a:r>
            <a:r>
              <a:rPr lang="en-US" dirty="0" err="1"/>
              <a:t>definido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. </a:t>
            </a:r>
          </a:p>
          <a:p>
            <a:r>
              <a:rPr lang="en-US" dirty="0" err="1"/>
              <a:t>Determina</a:t>
            </a:r>
            <a:r>
              <a:rPr lang="en-US" dirty="0"/>
              <a:t> as </a:t>
            </a:r>
            <a:r>
              <a:rPr lang="en-US" dirty="0" err="1"/>
              <a:t>ações</a:t>
            </a:r>
            <a:r>
              <a:rPr lang="en-US" dirty="0"/>
              <a:t> </a:t>
            </a:r>
            <a:r>
              <a:rPr lang="en-US" dirty="0" err="1"/>
              <a:t>associadas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inicialização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criado</a:t>
            </a:r>
            <a:r>
              <a:rPr lang="en-US" dirty="0"/>
              <a:t>.</a:t>
            </a:r>
          </a:p>
          <a:p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invocado</a:t>
            </a:r>
            <a:r>
              <a:rPr lang="en-US" dirty="0"/>
              <a:t> </a:t>
            </a:r>
            <a:r>
              <a:rPr lang="en-US" dirty="0" err="1"/>
              <a:t>toda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o </a:t>
            </a:r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/>
              <a:t>instancia</a:t>
            </a:r>
            <a:r>
              <a:rPr lang="en-US" dirty="0"/>
              <a:t> um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dessa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74892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Conceitos</a:t>
            </a:r>
            <a:r>
              <a:rPr lang="en-US" dirty="0"/>
              <a:t> </a:t>
            </a:r>
            <a:r>
              <a:rPr lang="en-US" dirty="0" err="1"/>
              <a:t>necessários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Programação</a:t>
            </a:r>
            <a:r>
              <a:rPr lang="en-US" dirty="0"/>
              <a:t> </a:t>
            </a:r>
            <a:r>
              <a:rPr lang="en-US" dirty="0" err="1"/>
              <a:t>Orientada</a:t>
            </a:r>
            <a:r>
              <a:rPr lang="en-US" dirty="0"/>
              <a:t> a </a:t>
            </a:r>
            <a:r>
              <a:rPr lang="en-US" dirty="0" err="1"/>
              <a:t>Objetos</a:t>
            </a:r>
            <a:endParaRPr lang="en-US" dirty="0"/>
          </a:p>
          <a:p>
            <a:pPr lvl="1"/>
            <a:r>
              <a:rPr lang="en-US" dirty="0"/>
              <a:t>Classes e </a:t>
            </a:r>
            <a:r>
              <a:rPr lang="en-US" dirty="0" err="1"/>
              <a:t>Objetos</a:t>
            </a:r>
            <a:endParaRPr lang="en-US" dirty="0"/>
          </a:p>
          <a:p>
            <a:pPr lvl="1"/>
            <a:r>
              <a:rPr lang="en-US" dirty="0" err="1"/>
              <a:t>Construtores</a:t>
            </a:r>
            <a:endParaRPr lang="en-US" dirty="0"/>
          </a:p>
          <a:p>
            <a:pPr lvl="1"/>
            <a:r>
              <a:rPr lang="en-US" dirty="0" err="1"/>
              <a:t>Encapsulamento</a:t>
            </a:r>
            <a:endParaRPr lang="en-US" dirty="0"/>
          </a:p>
          <a:p>
            <a:pPr lvl="1"/>
            <a:r>
              <a:rPr lang="en-US" dirty="0" err="1"/>
              <a:t>Associação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2274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Construtores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577752"/>
            <a:ext cx="8229600" cy="4227512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assinatura</a:t>
            </a:r>
            <a:r>
              <a:rPr lang="en-US" dirty="0"/>
              <a:t> de um </a:t>
            </a:r>
            <a:r>
              <a:rPr lang="en-US" dirty="0" err="1"/>
              <a:t>construtor</a:t>
            </a:r>
            <a:r>
              <a:rPr lang="en-US" dirty="0"/>
              <a:t> </a:t>
            </a:r>
            <a:r>
              <a:rPr lang="en-US" dirty="0" err="1"/>
              <a:t>diferencia</a:t>
            </a:r>
            <a:r>
              <a:rPr lang="en-US" dirty="0"/>
              <a:t>-se das </a:t>
            </a:r>
            <a:r>
              <a:rPr lang="en-US" dirty="0" err="1"/>
              <a:t>assinaturas</a:t>
            </a:r>
            <a:r>
              <a:rPr lang="en-US" dirty="0"/>
              <a:t> dos outros </a:t>
            </a: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nenhum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retorno</a:t>
            </a:r>
            <a:r>
              <a:rPr lang="en-US" dirty="0"/>
              <a:t> (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mesmo</a:t>
            </a:r>
            <a:r>
              <a:rPr lang="en-US" dirty="0"/>
              <a:t> void).</a:t>
            </a:r>
          </a:p>
          <a:p>
            <a:r>
              <a:rPr lang="en-US" dirty="0"/>
              <a:t>O </a:t>
            </a:r>
            <a:r>
              <a:rPr lang="en-US" dirty="0" err="1"/>
              <a:t>nome</a:t>
            </a:r>
            <a:r>
              <a:rPr lang="en-US" dirty="0"/>
              <a:t> do </a:t>
            </a:r>
            <a:r>
              <a:rPr lang="en-US" dirty="0" err="1"/>
              <a:t>construtor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o </a:t>
            </a:r>
            <a:r>
              <a:rPr lang="en-US" dirty="0" err="1"/>
              <a:t>próprio</a:t>
            </a:r>
            <a:r>
              <a:rPr lang="en-US" dirty="0"/>
              <a:t> </a:t>
            </a:r>
            <a:r>
              <a:rPr lang="en-US" dirty="0" err="1"/>
              <a:t>nome</a:t>
            </a:r>
            <a:r>
              <a:rPr lang="en-US" dirty="0"/>
              <a:t> da </a:t>
            </a:r>
            <a:r>
              <a:rPr lang="en-US" dirty="0" err="1"/>
              <a:t>classe</a:t>
            </a:r>
            <a:r>
              <a:rPr lang="en-US" dirty="0"/>
              <a:t>. </a:t>
            </a:r>
          </a:p>
          <a:p>
            <a:r>
              <a:rPr lang="en-US" dirty="0"/>
              <a:t>O </a:t>
            </a:r>
            <a:r>
              <a:rPr lang="en-US" dirty="0" err="1"/>
              <a:t>construtor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receber</a:t>
            </a:r>
            <a:r>
              <a:rPr lang="en-US" dirty="0"/>
              <a:t> </a:t>
            </a:r>
            <a:r>
              <a:rPr lang="en-US" dirty="0" err="1"/>
              <a:t>argumentos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qualquer</a:t>
            </a:r>
            <a:r>
              <a:rPr lang="en-US" dirty="0"/>
              <a:t> </a:t>
            </a:r>
            <a:r>
              <a:rPr lang="en-US" dirty="0" err="1"/>
              <a:t>método</a:t>
            </a:r>
            <a:r>
              <a:rPr lang="en-US" dirty="0"/>
              <a:t>.</a:t>
            </a:r>
          </a:p>
          <a:p>
            <a:r>
              <a:rPr lang="en-US" dirty="0"/>
              <a:t>Toda </a:t>
            </a:r>
            <a:r>
              <a:rPr lang="en-US" dirty="0" err="1"/>
              <a:t>classe</a:t>
            </a:r>
            <a:r>
              <a:rPr lang="en-US" dirty="0"/>
              <a:t> tem 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menos</a:t>
            </a:r>
            <a:r>
              <a:rPr lang="en-US" dirty="0"/>
              <a:t> um </a:t>
            </a:r>
            <a:r>
              <a:rPr lang="en-US" dirty="0" err="1"/>
              <a:t>construtor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definido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5187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Construtores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24744"/>
            <a:ext cx="8229600" cy="422751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public class Pessoa    {</a:t>
            </a:r>
          </a:p>
          <a:p>
            <a:pPr marL="0" indent="0">
              <a:buNone/>
            </a:pPr>
            <a:r>
              <a:rPr lang="en-US" sz="2400" dirty="0" smtClean="0"/>
              <a:t>	private </a:t>
            </a:r>
            <a:r>
              <a:rPr lang="en-US" sz="2400" dirty="0"/>
              <a:t>String </a:t>
            </a:r>
            <a:r>
              <a:rPr lang="en-US" sz="2400" dirty="0" err="1"/>
              <a:t>nome</a:t>
            </a:r>
            <a:r>
              <a:rPr lang="en-US" sz="2400" dirty="0" smtClean="0"/>
              <a:t>;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private </a:t>
            </a:r>
            <a:r>
              <a:rPr lang="en-US" sz="2400" dirty="0" err="1"/>
              <a:t>int</a:t>
            </a:r>
            <a:r>
              <a:rPr lang="en-US" sz="2400" dirty="0"/>
              <a:t> </a:t>
            </a:r>
            <a:r>
              <a:rPr lang="en-US" sz="2400" dirty="0" err="1"/>
              <a:t>idade</a:t>
            </a:r>
            <a:r>
              <a:rPr lang="en-US" sz="2400" dirty="0"/>
              <a:t>;</a:t>
            </a:r>
          </a:p>
          <a:p>
            <a:pPr marL="0" indent="0">
              <a:buNone/>
            </a:pPr>
            <a:r>
              <a:rPr lang="en-US" sz="2400" dirty="0" smtClean="0"/>
              <a:t>      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public </a:t>
            </a:r>
            <a:r>
              <a:rPr lang="en-US" sz="2400" dirty="0"/>
              <a:t>Pessoa(String </a:t>
            </a:r>
            <a:r>
              <a:rPr lang="en-US" sz="2400" dirty="0" err="1"/>
              <a:t>nome</a:t>
            </a:r>
            <a:r>
              <a:rPr lang="en-US" sz="2400" dirty="0"/>
              <a:t>, </a:t>
            </a:r>
            <a:r>
              <a:rPr lang="en-US" sz="2400" dirty="0" err="1"/>
              <a:t>int</a:t>
            </a:r>
            <a:r>
              <a:rPr lang="en-US" sz="2400" dirty="0"/>
              <a:t> </a:t>
            </a:r>
            <a:r>
              <a:rPr lang="en-US" sz="2400" dirty="0" err="1"/>
              <a:t>idade</a:t>
            </a:r>
            <a:r>
              <a:rPr lang="en-US" sz="2400" dirty="0"/>
              <a:t>)  { </a:t>
            </a:r>
          </a:p>
          <a:p>
            <a:pPr marL="0" indent="0">
              <a:buNone/>
            </a:pPr>
            <a:r>
              <a:rPr lang="en-US" sz="2400" dirty="0" smtClean="0"/>
              <a:t>		</a:t>
            </a:r>
            <a:r>
              <a:rPr lang="en-US" sz="2400" dirty="0" err="1" smtClean="0"/>
              <a:t>this.nome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err="1"/>
              <a:t>nome</a:t>
            </a:r>
            <a:r>
              <a:rPr lang="en-US" sz="2400" dirty="0"/>
              <a:t>;</a:t>
            </a:r>
          </a:p>
          <a:p>
            <a:pPr marL="0" indent="0">
              <a:buNone/>
            </a:pPr>
            <a:r>
              <a:rPr lang="en-US" sz="2400" dirty="0" smtClean="0"/>
              <a:t>		</a:t>
            </a:r>
            <a:r>
              <a:rPr lang="en-US" sz="2400" dirty="0" err="1" smtClean="0"/>
              <a:t>this.idade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err="1"/>
              <a:t>idade</a:t>
            </a:r>
            <a:r>
              <a:rPr lang="en-US" sz="2400" dirty="0"/>
              <a:t>;</a:t>
            </a:r>
          </a:p>
          <a:p>
            <a:pPr marL="0" indent="0">
              <a:buNone/>
            </a:pPr>
            <a:r>
              <a:rPr lang="en-US" sz="2400" dirty="0" smtClean="0"/>
              <a:t>	}</a:t>
            </a:r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public </a:t>
            </a:r>
            <a:r>
              <a:rPr lang="en-US" sz="2400" dirty="0"/>
              <a:t>Pessoa()  { </a:t>
            </a:r>
          </a:p>
          <a:p>
            <a:pPr marL="0" indent="0">
              <a:buNone/>
            </a:pPr>
            <a:r>
              <a:rPr lang="en-US" sz="2400" dirty="0" smtClean="0"/>
              <a:t>		this</a:t>
            </a:r>
            <a:r>
              <a:rPr lang="en-US" sz="2400" dirty="0"/>
              <a:t>(“José”, 15);</a:t>
            </a:r>
          </a:p>
          <a:p>
            <a:pPr marL="0" indent="0">
              <a:buNone/>
            </a:pPr>
            <a:r>
              <a:rPr lang="en-US" sz="2400" dirty="0" smtClean="0"/>
              <a:t>	}</a:t>
            </a:r>
          </a:p>
          <a:p>
            <a:pPr marL="0" indent="0">
              <a:buNone/>
            </a:pPr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316955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Construtores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134411" y="1196033"/>
            <a:ext cx="2674640" cy="648791"/>
          </a:xfrm>
        </p:spPr>
        <p:txBody>
          <a:bodyPr/>
          <a:lstStyle/>
          <a:p>
            <a:pPr marL="0" indent="0">
              <a:buNone/>
            </a:pPr>
            <a:r>
              <a:rPr lang="en-US" i="1" dirty="0" err="1"/>
              <a:t>Instanciação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905453"/>
            <a:ext cx="5745956" cy="483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106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Construtores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937792"/>
            <a:ext cx="8507288" cy="4227512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criação</a:t>
            </a:r>
            <a:r>
              <a:rPr lang="en-US" dirty="0"/>
              <a:t> do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feita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operador</a:t>
            </a:r>
            <a:r>
              <a:rPr lang="en-US" dirty="0"/>
              <a:t> new</a:t>
            </a:r>
          </a:p>
          <a:p>
            <a:pPr lvl="1"/>
            <a:r>
              <a:rPr lang="en-US" sz="2200" dirty="0" err="1"/>
              <a:t>NomeClasse</a:t>
            </a:r>
            <a:r>
              <a:rPr lang="en-US" sz="2200" dirty="0"/>
              <a:t> </a:t>
            </a:r>
            <a:r>
              <a:rPr lang="en-US" sz="2200" dirty="0" err="1"/>
              <a:t>nomeObjeto</a:t>
            </a:r>
            <a:r>
              <a:rPr lang="en-US" sz="2200" dirty="0"/>
              <a:t> = new </a:t>
            </a:r>
            <a:r>
              <a:rPr lang="en-US" sz="2200" dirty="0" err="1"/>
              <a:t>NomeClasse</a:t>
            </a:r>
            <a:r>
              <a:rPr lang="en-US" sz="2200" dirty="0"/>
              <a:t>(</a:t>
            </a:r>
            <a:r>
              <a:rPr lang="en-US" sz="2200" dirty="0" err="1"/>
              <a:t>argumentos</a:t>
            </a:r>
            <a:r>
              <a:rPr lang="en-US" sz="2200" dirty="0" smtClean="0"/>
              <a:t>);</a:t>
            </a:r>
            <a:endParaRPr lang="en-US" sz="2200" dirty="0"/>
          </a:p>
          <a:p>
            <a:endParaRPr lang="en-US" dirty="0" smtClean="0"/>
          </a:p>
          <a:p>
            <a:r>
              <a:rPr lang="en-US" dirty="0" err="1" smtClean="0"/>
              <a:t>Exemplos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Pessoa </a:t>
            </a:r>
            <a:r>
              <a:rPr lang="en-US" dirty="0" err="1"/>
              <a:t>pedro</a:t>
            </a:r>
            <a:r>
              <a:rPr lang="en-US" dirty="0"/>
              <a:t> = new Pessoa(“Pedro”, 32);</a:t>
            </a:r>
          </a:p>
          <a:p>
            <a:pPr lvl="1"/>
            <a:r>
              <a:rPr lang="en-US" dirty="0"/>
              <a:t>Pessoa p1 = new Pessoa();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3134411" y="1196033"/>
            <a:ext cx="2674640" cy="64879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i="1" dirty="0" err="1" smtClean="0"/>
              <a:t>Instanciação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1679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Exercício</a:t>
            </a:r>
            <a:r>
              <a:rPr lang="en-US" dirty="0" smtClean="0"/>
              <a:t> 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379992"/>
            <a:ext cx="8435280" cy="600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178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Exercício</a:t>
            </a:r>
            <a:r>
              <a:rPr lang="en-US" dirty="0"/>
              <a:t> </a:t>
            </a:r>
            <a:r>
              <a:rPr lang="en-US" dirty="0" smtClean="0"/>
              <a:t>02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52736"/>
            <a:ext cx="8388424" cy="538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6735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Exercício</a:t>
            </a:r>
            <a:r>
              <a:rPr lang="en-US" dirty="0"/>
              <a:t> </a:t>
            </a:r>
            <a:r>
              <a:rPr lang="en-US" dirty="0" smtClean="0"/>
              <a:t>03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7085"/>
            <a:ext cx="9144000" cy="586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309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Encapsulamento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Permite</a:t>
            </a:r>
            <a:r>
              <a:rPr lang="en-US" dirty="0"/>
              <a:t> com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detalhes</a:t>
            </a:r>
            <a:r>
              <a:rPr lang="en-US" dirty="0"/>
              <a:t> </a:t>
            </a:r>
            <a:r>
              <a:rPr lang="en-US" dirty="0" err="1"/>
              <a:t>internos</a:t>
            </a:r>
            <a:r>
              <a:rPr lang="en-US" dirty="0"/>
              <a:t> de </a:t>
            </a:r>
            <a:r>
              <a:rPr lang="en-US" dirty="0" err="1"/>
              <a:t>funcionamento</a:t>
            </a:r>
            <a:r>
              <a:rPr lang="en-US" dirty="0"/>
              <a:t> dos </a:t>
            </a: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permaneçam</a:t>
            </a:r>
            <a:r>
              <a:rPr lang="en-US" dirty="0"/>
              <a:t> </a:t>
            </a:r>
            <a:r>
              <a:rPr lang="en-US" dirty="0" err="1"/>
              <a:t>ocultos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objetos</a:t>
            </a:r>
            <a:endParaRPr lang="en-US" dirty="0"/>
          </a:p>
          <a:p>
            <a:r>
              <a:rPr lang="en-US" dirty="0" err="1"/>
              <a:t>Protege</a:t>
            </a:r>
            <a:r>
              <a:rPr lang="en-US" dirty="0"/>
              <a:t> o </a:t>
            </a:r>
            <a:r>
              <a:rPr lang="en-US" dirty="0" err="1"/>
              <a:t>acesso</a:t>
            </a:r>
            <a:r>
              <a:rPr lang="en-US" dirty="0"/>
              <a:t> </a:t>
            </a:r>
            <a:r>
              <a:rPr lang="en-US" dirty="0" err="1"/>
              <a:t>aos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dos </a:t>
            </a:r>
            <a:r>
              <a:rPr lang="en-US" dirty="0" err="1"/>
              <a:t>atributos</a:t>
            </a:r>
            <a:endParaRPr lang="en-US" dirty="0"/>
          </a:p>
          <a:p>
            <a:r>
              <a:rPr lang="en-US" dirty="0" err="1"/>
              <a:t>Métodos</a:t>
            </a:r>
            <a:r>
              <a:rPr lang="en-US" dirty="0"/>
              <a:t> “get” e “set”</a:t>
            </a:r>
          </a:p>
        </p:txBody>
      </p:sp>
    </p:spTree>
    <p:extLst>
      <p:ext uri="{BB962C8B-B14F-4D97-AF65-F5344CB8AC3E}">
        <p14:creationId xmlns:p14="http://schemas.microsoft.com/office/powerpoint/2010/main" val="910098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260648"/>
            <a:ext cx="8229600" cy="422751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public class Pessoa    {</a:t>
            </a:r>
          </a:p>
          <a:p>
            <a:pPr marL="0" indent="0">
              <a:buNone/>
            </a:pPr>
            <a:r>
              <a:rPr lang="en-US" sz="2000" dirty="0" smtClean="0"/>
              <a:t>	private </a:t>
            </a:r>
            <a:r>
              <a:rPr lang="en-US" sz="2000" dirty="0"/>
              <a:t>String </a:t>
            </a:r>
            <a:r>
              <a:rPr lang="en-US" sz="2000" dirty="0" err="1"/>
              <a:t>nome</a:t>
            </a:r>
            <a:r>
              <a:rPr lang="en-US" sz="2000" dirty="0"/>
              <a:t>;</a:t>
            </a:r>
          </a:p>
          <a:p>
            <a:pPr marL="0" indent="0">
              <a:buNone/>
            </a:pPr>
            <a:r>
              <a:rPr lang="en-US" sz="2000" dirty="0" smtClean="0"/>
              <a:t>	private </a:t>
            </a:r>
            <a:r>
              <a:rPr lang="en-US" sz="2000" dirty="0" err="1"/>
              <a:t>int</a:t>
            </a:r>
            <a:r>
              <a:rPr lang="en-US" sz="2000" dirty="0"/>
              <a:t> </a:t>
            </a:r>
            <a:r>
              <a:rPr lang="en-US" sz="2000" dirty="0" err="1"/>
              <a:t>idade</a:t>
            </a:r>
            <a:r>
              <a:rPr lang="en-US" sz="2000" dirty="0"/>
              <a:t>;</a:t>
            </a:r>
          </a:p>
          <a:p>
            <a:pPr marL="0" indent="0">
              <a:buNone/>
            </a:pPr>
            <a:r>
              <a:rPr lang="en-US" sz="2000" dirty="0" smtClean="0"/>
              <a:t>	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public </a:t>
            </a:r>
            <a:r>
              <a:rPr lang="en-US" sz="2000" dirty="0"/>
              <a:t>Pessoa(String </a:t>
            </a:r>
            <a:r>
              <a:rPr lang="en-US" sz="2000" dirty="0" err="1"/>
              <a:t>nome</a:t>
            </a:r>
            <a:r>
              <a:rPr lang="en-US" sz="2000" dirty="0"/>
              <a:t>, </a:t>
            </a:r>
            <a:r>
              <a:rPr lang="en-US" sz="2000" dirty="0" err="1"/>
              <a:t>int</a:t>
            </a:r>
            <a:r>
              <a:rPr lang="en-US" sz="2000" dirty="0"/>
              <a:t> </a:t>
            </a:r>
            <a:r>
              <a:rPr lang="en-US" sz="2000" dirty="0" err="1"/>
              <a:t>idade</a:t>
            </a:r>
            <a:r>
              <a:rPr lang="en-US" sz="2000" dirty="0"/>
              <a:t>)  { </a:t>
            </a:r>
          </a:p>
          <a:p>
            <a:pPr marL="0" indent="0">
              <a:buNone/>
            </a:pPr>
            <a:r>
              <a:rPr lang="en-US" sz="2000" dirty="0" smtClean="0"/>
              <a:t>		</a:t>
            </a:r>
            <a:r>
              <a:rPr lang="en-US" sz="2000" dirty="0" err="1" smtClean="0"/>
              <a:t>this.nome</a:t>
            </a:r>
            <a:r>
              <a:rPr lang="en-US" sz="2000" dirty="0" smtClean="0"/>
              <a:t> </a:t>
            </a:r>
            <a:r>
              <a:rPr lang="en-US" sz="2000" dirty="0"/>
              <a:t>= </a:t>
            </a:r>
            <a:r>
              <a:rPr lang="en-US" sz="2000" dirty="0" err="1"/>
              <a:t>nome</a:t>
            </a:r>
            <a:r>
              <a:rPr lang="en-US" sz="2000" dirty="0"/>
              <a:t>;</a:t>
            </a:r>
          </a:p>
          <a:p>
            <a:pPr marL="0" indent="0">
              <a:buNone/>
            </a:pPr>
            <a:r>
              <a:rPr lang="en-US" sz="2000" dirty="0" smtClean="0"/>
              <a:t>		</a:t>
            </a:r>
            <a:r>
              <a:rPr lang="en-US" sz="2000" dirty="0" err="1" smtClean="0"/>
              <a:t>this.idade</a:t>
            </a:r>
            <a:r>
              <a:rPr lang="en-US" sz="2000" dirty="0" smtClean="0"/>
              <a:t> </a:t>
            </a:r>
            <a:r>
              <a:rPr lang="en-US" sz="2000" dirty="0"/>
              <a:t>= </a:t>
            </a:r>
            <a:r>
              <a:rPr lang="en-US" sz="2000" dirty="0" err="1"/>
              <a:t>idade</a:t>
            </a:r>
            <a:r>
              <a:rPr lang="en-US" sz="2000" dirty="0"/>
              <a:t>;</a:t>
            </a:r>
          </a:p>
          <a:p>
            <a:pPr marL="0" indent="0">
              <a:buNone/>
            </a:pPr>
            <a:r>
              <a:rPr lang="en-US" sz="2000" dirty="0" smtClean="0"/>
              <a:t>	}</a:t>
            </a:r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public </a:t>
            </a:r>
            <a:r>
              <a:rPr lang="en-US" sz="2000" dirty="0"/>
              <a:t>Pessoa()  { </a:t>
            </a:r>
          </a:p>
          <a:p>
            <a:pPr marL="0" indent="0">
              <a:buNone/>
            </a:pPr>
            <a:r>
              <a:rPr lang="en-US" sz="2000" dirty="0" smtClean="0"/>
              <a:t>		this</a:t>
            </a:r>
            <a:r>
              <a:rPr lang="en-US" sz="2000" dirty="0"/>
              <a:t>(“José”, 15);</a:t>
            </a:r>
          </a:p>
          <a:p>
            <a:pPr marL="0" indent="0">
              <a:buNone/>
            </a:pPr>
            <a:r>
              <a:rPr lang="en-US" sz="2000" dirty="0" smtClean="0"/>
              <a:t>	}</a:t>
            </a: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b="1" dirty="0"/>
              <a:t>	</a:t>
            </a:r>
            <a:r>
              <a:rPr lang="en-US" sz="2000" b="1" dirty="0" smtClean="0"/>
              <a:t>public </a:t>
            </a:r>
            <a:r>
              <a:rPr lang="en-US" sz="2000" b="1" dirty="0"/>
              <a:t>String </a:t>
            </a:r>
            <a:r>
              <a:rPr lang="en-US" sz="2000" b="1" dirty="0" err="1"/>
              <a:t>getNome</a:t>
            </a:r>
            <a:r>
              <a:rPr lang="en-US" sz="2000" b="1" dirty="0"/>
              <a:t>( )  { return </a:t>
            </a:r>
            <a:r>
              <a:rPr lang="en-US" sz="2000" b="1" dirty="0" err="1"/>
              <a:t>nome</a:t>
            </a:r>
            <a:r>
              <a:rPr lang="en-US" sz="2000" b="1" dirty="0"/>
              <a:t>; </a:t>
            </a:r>
            <a:r>
              <a:rPr lang="en-US" sz="2000" b="1" dirty="0" smtClean="0"/>
              <a:t>}</a:t>
            </a:r>
          </a:p>
          <a:p>
            <a:pPr marL="0" indent="0">
              <a:buNone/>
            </a:pPr>
            <a:r>
              <a:rPr lang="en-US" sz="2000" b="1" dirty="0"/>
              <a:t>	</a:t>
            </a:r>
            <a:r>
              <a:rPr lang="en-US" sz="2000" b="1" dirty="0" smtClean="0"/>
              <a:t>public </a:t>
            </a:r>
            <a:r>
              <a:rPr lang="en-US" sz="2000" b="1" dirty="0"/>
              <a:t>void </a:t>
            </a:r>
            <a:r>
              <a:rPr lang="en-US" sz="2000" b="1" dirty="0" err="1"/>
              <a:t>setNome</a:t>
            </a:r>
            <a:r>
              <a:rPr lang="en-US" sz="2000" b="1" dirty="0"/>
              <a:t>(String value) { </a:t>
            </a:r>
            <a:r>
              <a:rPr lang="en-US" sz="2000" b="1" dirty="0" err="1"/>
              <a:t>nome</a:t>
            </a:r>
            <a:r>
              <a:rPr lang="en-US" sz="2000" b="1" dirty="0"/>
              <a:t> = value; }</a:t>
            </a:r>
          </a:p>
          <a:p>
            <a:pPr marL="0" indent="0">
              <a:buNone/>
            </a:pPr>
            <a:r>
              <a:rPr lang="en-US" sz="2000" b="1" dirty="0" smtClean="0"/>
              <a:t>	public </a:t>
            </a:r>
            <a:r>
              <a:rPr lang="en-US" sz="2000" b="1" dirty="0" err="1"/>
              <a:t>int</a:t>
            </a:r>
            <a:r>
              <a:rPr lang="en-US" sz="2000" b="1" dirty="0"/>
              <a:t> </a:t>
            </a:r>
            <a:r>
              <a:rPr lang="en-US" sz="2000" b="1" dirty="0" err="1"/>
              <a:t>getIdade</a:t>
            </a:r>
            <a:r>
              <a:rPr lang="en-US" sz="2000" b="1" dirty="0"/>
              <a:t> ( )  { return </a:t>
            </a:r>
            <a:r>
              <a:rPr lang="en-US" sz="2000" b="1" dirty="0" err="1"/>
              <a:t>idade</a:t>
            </a:r>
            <a:r>
              <a:rPr lang="en-US" sz="2000" b="1" dirty="0"/>
              <a:t>; }</a:t>
            </a:r>
          </a:p>
          <a:p>
            <a:pPr marL="0" indent="0">
              <a:buNone/>
            </a:pPr>
            <a:r>
              <a:rPr lang="en-US" sz="2000" b="1" dirty="0"/>
              <a:t>	</a:t>
            </a:r>
            <a:r>
              <a:rPr lang="en-US" sz="2000" b="1" dirty="0" smtClean="0"/>
              <a:t>public </a:t>
            </a:r>
            <a:r>
              <a:rPr lang="en-US" sz="2000" b="1" dirty="0" err="1"/>
              <a:t>int</a:t>
            </a:r>
            <a:r>
              <a:rPr lang="en-US" sz="2000" b="1" dirty="0"/>
              <a:t> </a:t>
            </a:r>
            <a:r>
              <a:rPr lang="en-US" sz="2000" b="1" dirty="0" err="1"/>
              <a:t>setIdade</a:t>
            </a:r>
            <a:r>
              <a:rPr lang="en-US" sz="2000" b="1" dirty="0"/>
              <a:t> (</a:t>
            </a:r>
            <a:r>
              <a:rPr lang="en-US" sz="2000" b="1" dirty="0" err="1"/>
              <a:t>int</a:t>
            </a:r>
            <a:r>
              <a:rPr lang="en-US" sz="2000" b="1" dirty="0"/>
              <a:t> value) { </a:t>
            </a:r>
            <a:r>
              <a:rPr lang="en-US" sz="2000" b="1" dirty="0" err="1"/>
              <a:t>idade</a:t>
            </a:r>
            <a:r>
              <a:rPr lang="en-US" sz="2000" b="1" dirty="0"/>
              <a:t> = value; }</a:t>
            </a:r>
          </a:p>
          <a:p>
            <a:pPr marL="0" indent="0">
              <a:buNone/>
            </a:pPr>
            <a:r>
              <a:rPr lang="en-US" sz="2000" dirty="0" smtClean="0"/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393786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Associação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É</a:t>
            </a:r>
            <a:r>
              <a:rPr lang="en-US" dirty="0"/>
              <a:t> um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relacionamento</a:t>
            </a:r>
            <a:r>
              <a:rPr lang="en-US" dirty="0"/>
              <a:t> entre classes</a:t>
            </a:r>
          </a:p>
          <a:p>
            <a:r>
              <a:rPr lang="en-US" dirty="0" err="1"/>
              <a:t>Objetos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conectados</a:t>
            </a:r>
            <a:r>
              <a:rPr lang="en-US" dirty="0"/>
              <a:t> a </a:t>
            </a:r>
            <a:r>
              <a:rPr lang="en-US" dirty="0" err="1"/>
              <a:t>objetos</a:t>
            </a:r>
            <a:r>
              <a:rPr lang="en-US" dirty="0"/>
              <a:t> de </a:t>
            </a:r>
            <a:r>
              <a:rPr lang="en-US" dirty="0" err="1"/>
              <a:t>outra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 (</a:t>
            </a:r>
            <a:r>
              <a:rPr lang="en-US" dirty="0" err="1"/>
              <a:t>ou</a:t>
            </a:r>
            <a:r>
              <a:rPr lang="en-US" dirty="0"/>
              <a:t> da </a:t>
            </a:r>
            <a:r>
              <a:rPr lang="en-US" dirty="0" err="1"/>
              <a:t>mesma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)</a:t>
            </a:r>
          </a:p>
          <a:p>
            <a:r>
              <a:rPr lang="en-US" dirty="0" err="1"/>
              <a:t>Representam</a:t>
            </a:r>
            <a:r>
              <a:rPr lang="en-US" dirty="0"/>
              <a:t> </a:t>
            </a:r>
            <a:r>
              <a:rPr lang="en-US" dirty="0" err="1"/>
              <a:t>relacionamento</a:t>
            </a:r>
            <a:r>
              <a:rPr lang="en-US" dirty="0"/>
              <a:t> “tem um”</a:t>
            </a:r>
          </a:p>
          <a:p>
            <a:pPr lvl="1"/>
            <a:r>
              <a:rPr lang="en-US" dirty="0" err="1"/>
              <a:t>Livro</a:t>
            </a:r>
            <a:r>
              <a:rPr lang="en-US" dirty="0"/>
              <a:t> “tem um” </a:t>
            </a:r>
            <a:r>
              <a:rPr lang="en-US" dirty="0" err="1"/>
              <a:t>capítulo</a:t>
            </a:r>
            <a:endParaRPr lang="en-US" dirty="0"/>
          </a:p>
          <a:p>
            <a:pPr lvl="1"/>
            <a:r>
              <a:rPr lang="en-US" dirty="0" err="1"/>
              <a:t>Carro</a:t>
            </a:r>
            <a:r>
              <a:rPr lang="en-US" dirty="0"/>
              <a:t> “tem </a:t>
            </a:r>
            <a:r>
              <a:rPr lang="en-US" dirty="0" err="1"/>
              <a:t>uma</a:t>
            </a:r>
            <a:r>
              <a:rPr lang="en-US" dirty="0"/>
              <a:t>” </a:t>
            </a:r>
            <a:r>
              <a:rPr lang="en-US" dirty="0" err="1"/>
              <a:t>roda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760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Conceitos</a:t>
            </a:r>
            <a:r>
              <a:rPr lang="en-US" dirty="0"/>
              <a:t> </a:t>
            </a:r>
            <a:r>
              <a:rPr lang="en-US" dirty="0" err="1"/>
              <a:t>desejáveis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Programação</a:t>
            </a:r>
            <a:r>
              <a:rPr lang="en-US" dirty="0"/>
              <a:t> </a:t>
            </a:r>
            <a:r>
              <a:rPr lang="en-US" dirty="0" err="1"/>
              <a:t>Orientada</a:t>
            </a:r>
            <a:r>
              <a:rPr lang="en-US" dirty="0"/>
              <a:t> a </a:t>
            </a:r>
            <a:r>
              <a:rPr lang="en-US" dirty="0" err="1"/>
              <a:t>Objetos</a:t>
            </a:r>
            <a:endParaRPr lang="en-US" dirty="0"/>
          </a:p>
          <a:p>
            <a:pPr lvl="1"/>
            <a:r>
              <a:rPr lang="en-US" dirty="0" err="1"/>
              <a:t>Herança</a:t>
            </a:r>
            <a:r>
              <a:rPr lang="en-US" dirty="0"/>
              <a:t> / </a:t>
            </a:r>
            <a:r>
              <a:rPr lang="en-US" dirty="0" err="1"/>
              <a:t>Polimorfismo</a:t>
            </a:r>
            <a:endParaRPr lang="en-US" dirty="0"/>
          </a:p>
          <a:p>
            <a:pPr lvl="1"/>
            <a:r>
              <a:rPr lang="en-US" dirty="0"/>
              <a:t>Interface</a:t>
            </a:r>
          </a:p>
        </p:txBody>
      </p:sp>
    </p:spTree>
    <p:extLst>
      <p:ext uri="{BB962C8B-B14F-4D97-AF65-F5344CB8AC3E}">
        <p14:creationId xmlns:p14="http://schemas.microsoft.com/office/powerpoint/2010/main" val="9364090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91558"/>
            <a:ext cx="5822074" cy="676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15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61424"/>
            <a:ext cx="5902372" cy="669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768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6600"/>
            <a:ext cx="9144000" cy="536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2200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Dúvidas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196752"/>
            <a:ext cx="7349685" cy="48245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5016" y="6339631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Agradecimentos</a:t>
            </a:r>
            <a:r>
              <a:rPr lang="en-US" sz="2000" dirty="0" smtClean="0"/>
              <a:t> </a:t>
            </a:r>
            <a:r>
              <a:rPr lang="en-US" sz="2000" dirty="0" err="1" smtClean="0"/>
              <a:t>desta</a:t>
            </a:r>
            <a:r>
              <a:rPr lang="en-US" sz="2000" dirty="0" smtClean="0"/>
              <a:t> </a:t>
            </a:r>
            <a:r>
              <a:rPr lang="en-US" sz="2000" dirty="0" err="1" smtClean="0"/>
              <a:t>revisão</a:t>
            </a:r>
            <a:r>
              <a:rPr lang="en-US" sz="2000" dirty="0" smtClean="0"/>
              <a:t>: Prof. </a:t>
            </a:r>
            <a:r>
              <a:rPr lang="en-US" sz="2000" dirty="0" err="1" smtClean="0"/>
              <a:t>Ubirajara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7259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Declaração</a:t>
            </a:r>
            <a:r>
              <a:rPr lang="en-US" dirty="0"/>
              <a:t> de </a:t>
            </a:r>
            <a:r>
              <a:rPr lang="en-US" dirty="0" err="1"/>
              <a:t>variáveis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Formato</a:t>
            </a:r>
            <a:r>
              <a:rPr lang="en-US" dirty="0"/>
              <a:t>: </a:t>
            </a:r>
            <a:r>
              <a:rPr lang="en-US" dirty="0" err="1" smtClean="0"/>
              <a:t>tipo</a:t>
            </a:r>
            <a:r>
              <a:rPr lang="en-US" dirty="0" smtClean="0"/>
              <a:t> </a:t>
            </a:r>
            <a:r>
              <a:rPr lang="en-US" dirty="0" err="1" smtClean="0"/>
              <a:t>nome</a:t>
            </a:r>
            <a:r>
              <a:rPr lang="en-US" dirty="0" smtClean="0"/>
              <a:t>;</a:t>
            </a:r>
          </a:p>
          <a:p>
            <a:r>
              <a:rPr lang="en-US" dirty="0" err="1"/>
              <a:t>Tipos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usados</a:t>
            </a:r>
            <a:r>
              <a:rPr lang="en-US" dirty="0"/>
              <a:t>: </a:t>
            </a:r>
            <a:r>
              <a:rPr lang="en-US" dirty="0" err="1"/>
              <a:t>int</a:t>
            </a:r>
            <a:r>
              <a:rPr lang="en-US" dirty="0"/>
              <a:t>, double, float, </a:t>
            </a:r>
            <a:r>
              <a:rPr lang="en-US" dirty="0" err="1"/>
              <a:t>boolean</a:t>
            </a:r>
            <a:r>
              <a:rPr lang="en-US" dirty="0"/>
              <a:t>, char, String.</a:t>
            </a:r>
          </a:p>
          <a:p>
            <a:r>
              <a:rPr lang="en-US" dirty="0" err="1" smtClean="0"/>
              <a:t>Declaração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String </a:t>
            </a:r>
            <a:r>
              <a:rPr lang="en-US" dirty="0" err="1"/>
              <a:t>nome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char </a:t>
            </a:r>
            <a:r>
              <a:rPr lang="en-US" dirty="0" err="1"/>
              <a:t>sexo</a:t>
            </a:r>
            <a:r>
              <a:rPr lang="en-US" dirty="0"/>
              <a:t>;</a:t>
            </a:r>
          </a:p>
          <a:p>
            <a:pPr lvl="1"/>
            <a:r>
              <a:rPr lang="en-US" dirty="0" err="1"/>
              <a:t>boolean</a:t>
            </a:r>
            <a:r>
              <a:rPr lang="en-US" dirty="0"/>
              <a:t> </a:t>
            </a:r>
            <a:r>
              <a:rPr lang="en-US" dirty="0" err="1"/>
              <a:t>casado</a:t>
            </a:r>
            <a:r>
              <a:rPr lang="en-US" dirty="0"/>
              <a:t> = true;</a:t>
            </a:r>
          </a:p>
          <a:p>
            <a:pPr lvl="1"/>
            <a:r>
              <a:rPr lang="pt-BR" dirty="0" err="1"/>
              <a:t>int</a:t>
            </a:r>
            <a:r>
              <a:rPr lang="pt-BR" dirty="0"/>
              <a:t> idade = 18;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468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Saída</a:t>
            </a:r>
            <a:r>
              <a:rPr lang="en-US" dirty="0"/>
              <a:t> de dados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System.out.println</a:t>
            </a:r>
            <a:r>
              <a:rPr lang="en-US" dirty="0"/>
              <a:t>(“</a:t>
            </a:r>
            <a:r>
              <a:rPr lang="en-US" dirty="0" err="1"/>
              <a:t>Olá</a:t>
            </a:r>
            <a:r>
              <a:rPr lang="en-US" dirty="0"/>
              <a:t> </a:t>
            </a:r>
            <a:r>
              <a:rPr lang="en-US" dirty="0" err="1"/>
              <a:t>mundo</a:t>
            </a:r>
            <a:r>
              <a:rPr lang="en-US" dirty="0"/>
              <a:t>”);</a:t>
            </a:r>
          </a:p>
          <a:p>
            <a:r>
              <a:rPr lang="en-US" dirty="0" err="1"/>
              <a:t>System.out.println</a:t>
            </a:r>
            <a:r>
              <a:rPr lang="en-US" dirty="0"/>
              <a:t>(</a:t>
            </a:r>
            <a:r>
              <a:rPr lang="en-US" dirty="0" err="1"/>
              <a:t>nome</a:t>
            </a:r>
            <a:r>
              <a:rPr lang="en-US" dirty="0"/>
              <a:t>);</a:t>
            </a:r>
          </a:p>
          <a:p>
            <a:r>
              <a:rPr lang="en-US" dirty="0" err="1"/>
              <a:t>System.out.print</a:t>
            </a:r>
            <a:r>
              <a:rPr lang="en-US" dirty="0"/>
              <a:t>(15+5);</a:t>
            </a:r>
          </a:p>
        </p:txBody>
      </p:sp>
    </p:spTree>
    <p:extLst>
      <p:ext uri="{BB962C8B-B14F-4D97-AF65-F5344CB8AC3E}">
        <p14:creationId xmlns:p14="http://schemas.microsoft.com/office/powerpoint/2010/main" val="1372714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Entrada</a:t>
            </a:r>
            <a:r>
              <a:rPr lang="en-US" dirty="0"/>
              <a:t> de dados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necessário</a:t>
            </a:r>
            <a:r>
              <a:rPr lang="en-US" dirty="0"/>
              <a:t> </a:t>
            </a:r>
            <a:r>
              <a:rPr lang="en-US" dirty="0" err="1"/>
              <a:t>utilizar</a:t>
            </a:r>
            <a:r>
              <a:rPr lang="en-US" dirty="0"/>
              <a:t> a </a:t>
            </a:r>
            <a:r>
              <a:rPr lang="en-US" dirty="0" err="1"/>
              <a:t>classe</a:t>
            </a:r>
            <a:r>
              <a:rPr lang="en-US" dirty="0"/>
              <a:t> Scanner:</a:t>
            </a:r>
          </a:p>
          <a:p>
            <a:pPr lvl="1"/>
            <a:r>
              <a:rPr lang="en-US" dirty="0"/>
              <a:t>Scanner </a:t>
            </a:r>
            <a:r>
              <a:rPr lang="en-US" dirty="0" err="1"/>
              <a:t>entrada</a:t>
            </a:r>
            <a:r>
              <a:rPr lang="en-US" dirty="0"/>
              <a:t> = new Scanner(</a:t>
            </a:r>
            <a:r>
              <a:rPr lang="en-US" dirty="0" err="1"/>
              <a:t>System.in</a:t>
            </a:r>
            <a:r>
              <a:rPr lang="en-US" dirty="0"/>
              <a:t>)</a:t>
            </a:r>
            <a:r>
              <a:rPr lang="en-US" dirty="0" smtClean="0"/>
              <a:t>;</a:t>
            </a:r>
          </a:p>
          <a:p>
            <a:pPr lvl="1"/>
            <a:endParaRPr lang="en-US" dirty="0"/>
          </a:p>
          <a:p>
            <a:r>
              <a:rPr lang="en-US" dirty="0" err="1"/>
              <a:t>Obs</a:t>
            </a:r>
            <a:r>
              <a:rPr lang="en-US" dirty="0"/>
              <a:t>: Tem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importar</a:t>
            </a:r>
            <a:r>
              <a:rPr lang="en-US" dirty="0"/>
              <a:t> a </a:t>
            </a:r>
            <a:r>
              <a:rPr lang="en-US" dirty="0" err="1"/>
              <a:t>classe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import </a:t>
            </a:r>
            <a:r>
              <a:rPr lang="en-US" dirty="0" err="1"/>
              <a:t>java.util.Scanner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988731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Entrada</a:t>
            </a:r>
            <a:r>
              <a:rPr lang="en-US" dirty="0"/>
              <a:t> de dados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Para </a:t>
            </a:r>
            <a:r>
              <a:rPr lang="en-US" dirty="0" err="1"/>
              <a:t>ler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da </a:t>
            </a:r>
            <a:r>
              <a:rPr lang="en-US" dirty="0" err="1"/>
              <a:t>entrada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Java, </a:t>
            </a:r>
            <a:r>
              <a:rPr lang="en-US" dirty="0" err="1"/>
              <a:t>usa</a:t>
            </a:r>
            <a:r>
              <a:rPr lang="en-US" dirty="0"/>
              <a:t>-se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comandos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String: </a:t>
            </a:r>
            <a:r>
              <a:rPr lang="en-US" dirty="0" err="1"/>
              <a:t>entrada.nextLine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: </a:t>
            </a:r>
            <a:r>
              <a:rPr lang="en-US" dirty="0" err="1"/>
              <a:t>entrada.nextInt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float: </a:t>
            </a:r>
            <a:r>
              <a:rPr lang="en-US" dirty="0" err="1"/>
              <a:t>entrada.nextFloat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double: </a:t>
            </a:r>
            <a:r>
              <a:rPr lang="en-US" dirty="0" err="1"/>
              <a:t>entrada.nextDouble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char: </a:t>
            </a:r>
            <a:r>
              <a:rPr lang="en-US" dirty="0" err="1"/>
              <a:t>entrada.next</a:t>
            </a:r>
            <a:r>
              <a:rPr lang="en-US" dirty="0"/>
              <a:t>().</a:t>
            </a:r>
            <a:r>
              <a:rPr lang="en-US" dirty="0" err="1"/>
              <a:t>charAt</a:t>
            </a:r>
            <a:r>
              <a:rPr lang="en-US" dirty="0"/>
              <a:t>(0)</a:t>
            </a:r>
          </a:p>
          <a:p>
            <a:pPr lvl="1"/>
            <a:r>
              <a:rPr lang="en-US" dirty="0" err="1"/>
              <a:t>boolean</a:t>
            </a:r>
            <a:r>
              <a:rPr lang="en-US" dirty="0"/>
              <a:t>: </a:t>
            </a:r>
            <a:r>
              <a:rPr lang="en-US" dirty="0" err="1"/>
              <a:t>entrada.nextBoolean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644039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4564</TotalTime>
  <Words>984</Words>
  <Application>Microsoft Office PowerPoint</Application>
  <PresentationFormat>Apresentação na tela (4:3)</PresentationFormat>
  <Paragraphs>255</Paragraphs>
  <Slides>53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53</vt:i4>
      </vt:variant>
    </vt:vector>
  </HeadingPairs>
  <TitlesOfParts>
    <vt:vector size="59" baseType="lpstr">
      <vt:lpstr>Arial</vt:lpstr>
      <vt:lpstr>Calibri</vt:lpstr>
      <vt:lpstr>Wingdings</vt:lpstr>
      <vt:lpstr>Office Theme</vt:lpstr>
      <vt:lpstr>Office Theme</vt:lpstr>
      <vt:lpstr>Office Theme</vt:lpstr>
      <vt:lpstr>Revisão</vt:lpstr>
      <vt:lpstr>Revisão   Prof. Msc. Marvin Ferreira mfsilva@Anhembi.br</vt:lpstr>
      <vt:lpstr>Conceitos necessários</vt:lpstr>
      <vt:lpstr>Conceitos necessários</vt:lpstr>
      <vt:lpstr>Conceitos desejáveis</vt:lpstr>
      <vt:lpstr>Declaração de variáveis</vt:lpstr>
      <vt:lpstr>Saída de dados</vt:lpstr>
      <vt:lpstr>Entrada de dados</vt:lpstr>
      <vt:lpstr>Entrada de dados</vt:lpstr>
      <vt:lpstr>Entrada / Saída de dados</vt:lpstr>
      <vt:lpstr>Estrutura básica</vt:lpstr>
      <vt:lpstr>Operadores lógicos</vt:lpstr>
      <vt:lpstr>Operadores Lógicos</vt:lpstr>
      <vt:lpstr>Operadores Lógicos</vt:lpstr>
      <vt:lpstr>Condicional: if</vt:lpstr>
      <vt:lpstr>Exercício Condicional: if</vt:lpstr>
      <vt:lpstr>Apresentação do PowerPoint</vt:lpstr>
      <vt:lpstr>Comparação entre Strings</vt:lpstr>
      <vt:lpstr>Repetição: while</vt:lpstr>
      <vt:lpstr>Repetição: do-while</vt:lpstr>
      <vt:lpstr>Exercício Repetição: while</vt:lpstr>
      <vt:lpstr>Apresentação do PowerPoint</vt:lpstr>
      <vt:lpstr>Repetição: for</vt:lpstr>
      <vt:lpstr>Exercício Repetição: for</vt:lpstr>
      <vt:lpstr>Apresentação do PowerPoint</vt:lpstr>
      <vt:lpstr>Vetores</vt:lpstr>
      <vt:lpstr>Vetores</vt:lpstr>
      <vt:lpstr>Preenchendo um vetor</vt:lpstr>
      <vt:lpstr>Escrevendo dados em um vetor</vt:lpstr>
      <vt:lpstr>Exercícios</vt:lpstr>
      <vt:lpstr>Exercícios</vt:lpstr>
      <vt:lpstr>Classes / Objetos</vt:lpstr>
      <vt:lpstr>Apresentação do PowerPoint</vt:lpstr>
      <vt:lpstr>Classes / Objetos</vt:lpstr>
      <vt:lpstr>Classes / Objetos</vt:lpstr>
      <vt:lpstr>Classes / Objetos</vt:lpstr>
      <vt:lpstr>Classes / Objetos</vt:lpstr>
      <vt:lpstr>Classes / Objetos</vt:lpstr>
      <vt:lpstr>Construtores</vt:lpstr>
      <vt:lpstr>Construtores</vt:lpstr>
      <vt:lpstr>Construtores</vt:lpstr>
      <vt:lpstr>Construtores</vt:lpstr>
      <vt:lpstr>Construtores</vt:lpstr>
      <vt:lpstr>Exercício 01</vt:lpstr>
      <vt:lpstr>Exercício 02</vt:lpstr>
      <vt:lpstr>Exercício 03</vt:lpstr>
      <vt:lpstr>Encapsulamento</vt:lpstr>
      <vt:lpstr>Apresentação do PowerPoint</vt:lpstr>
      <vt:lpstr>Associação</vt:lpstr>
      <vt:lpstr>Apresentação do PowerPoint</vt:lpstr>
      <vt:lpstr>Apresentação do PowerPoint</vt:lpstr>
      <vt:lpstr>Apresentação do PowerPoint</vt:lpstr>
      <vt:lpstr>Dúvidas</vt:lpstr>
    </vt:vector>
  </TitlesOfParts>
  <Company>Universidade Anhembi Morumbi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Eduardo Temperini Pereira</dc:creator>
  <cp:lastModifiedBy>Professores</cp:lastModifiedBy>
  <cp:revision>79</cp:revision>
  <dcterms:created xsi:type="dcterms:W3CDTF">2011-08-25T12:55:49Z</dcterms:created>
  <dcterms:modified xsi:type="dcterms:W3CDTF">2017-02-07T00:25:13Z</dcterms:modified>
</cp:coreProperties>
</file>